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73"/>
  </p:notesMasterIdLst>
  <p:handoutMasterIdLst>
    <p:handoutMasterId r:id="rId74"/>
  </p:handoutMasterIdLst>
  <p:sldIdLst>
    <p:sldId id="256" r:id="rId2"/>
    <p:sldId id="916" r:id="rId3"/>
    <p:sldId id="917" r:id="rId4"/>
    <p:sldId id="919" r:id="rId5"/>
    <p:sldId id="920" r:id="rId6"/>
    <p:sldId id="921" r:id="rId7"/>
    <p:sldId id="922" r:id="rId8"/>
    <p:sldId id="923" r:id="rId9"/>
    <p:sldId id="928" r:id="rId10"/>
    <p:sldId id="935" r:id="rId11"/>
    <p:sldId id="936" r:id="rId12"/>
    <p:sldId id="937" r:id="rId13"/>
    <p:sldId id="938" r:id="rId14"/>
    <p:sldId id="939" r:id="rId15"/>
    <p:sldId id="929" r:id="rId16"/>
    <p:sldId id="930" r:id="rId17"/>
    <p:sldId id="931" r:id="rId18"/>
    <p:sldId id="932" r:id="rId19"/>
    <p:sldId id="933" r:id="rId20"/>
    <p:sldId id="934" r:id="rId21"/>
    <p:sldId id="940" r:id="rId22"/>
    <p:sldId id="942" r:id="rId23"/>
    <p:sldId id="943" r:id="rId24"/>
    <p:sldId id="944" r:id="rId25"/>
    <p:sldId id="945" r:id="rId26"/>
    <p:sldId id="946" r:id="rId27"/>
    <p:sldId id="947" r:id="rId28"/>
    <p:sldId id="948" r:id="rId29"/>
    <p:sldId id="949" r:id="rId30"/>
    <p:sldId id="950" r:id="rId31"/>
    <p:sldId id="951" r:id="rId32"/>
    <p:sldId id="952" r:id="rId33"/>
    <p:sldId id="953" r:id="rId34"/>
    <p:sldId id="954" r:id="rId35"/>
    <p:sldId id="955" r:id="rId36"/>
    <p:sldId id="956" r:id="rId37"/>
    <p:sldId id="957" r:id="rId38"/>
    <p:sldId id="958" r:id="rId39"/>
    <p:sldId id="959" r:id="rId40"/>
    <p:sldId id="960" r:id="rId41"/>
    <p:sldId id="961" r:id="rId42"/>
    <p:sldId id="962" r:id="rId43"/>
    <p:sldId id="963" r:id="rId44"/>
    <p:sldId id="964" r:id="rId45"/>
    <p:sldId id="965" r:id="rId46"/>
    <p:sldId id="966" r:id="rId47"/>
    <p:sldId id="967" r:id="rId48"/>
    <p:sldId id="968" r:id="rId49"/>
    <p:sldId id="969" r:id="rId50"/>
    <p:sldId id="970" r:id="rId51"/>
    <p:sldId id="971" r:id="rId52"/>
    <p:sldId id="972" r:id="rId53"/>
    <p:sldId id="973" r:id="rId54"/>
    <p:sldId id="974" r:id="rId55"/>
    <p:sldId id="975" r:id="rId56"/>
    <p:sldId id="976" r:id="rId57"/>
    <p:sldId id="977" r:id="rId58"/>
    <p:sldId id="978" r:id="rId59"/>
    <p:sldId id="979" r:id="rId60"/>
    <p:sldId id="980" r:id="rId61"/>
    <p:sldId id="981" r:id="rId62"/>
    <p:sldId id="982" r:id="rId63"/>
    <p:sldId id="983" r:id="rId64"/>
    <p:sldId id="984" r:id="rId65"/>
    <p:sldId id="985" r:id="rId66"/>
    <p:sldId id="986" r:id="rId67"/>
    <p:sldId id="987" r:id="rId68"/>
    <p:sldId id="988" r:id="rId69"/>
    <p:sldId id="989" r:id="rId70"/>
    <p:sldId id="990" r:id="rId71"/>
    <p:sldId id="991" r:id="rId7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FF00"/>
    <a:srgbClr val="99F12F"/>
    <a:srgbClr val="FFFF99"/>
    <a:srgbClr val="E7E7E7"/>
    <a:srgbClr val="E9E9E9"/>
    <a:srgbClr val="EBEBE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387" autoAdjust="0"/>
    <p:restoredTop sz="94660"/>
  </p:normalViewPr>
  <p:slideViewPr>
    <p:cSldViewPr snapToGrid="0">
      <p:cViewPr varScale="1">
        <p:scale>
          <a:sx n="87" d="100"/>
          <a:sy n="87" d="100"/>
        </p:scale>
        <p:origin x="1248" y="58"/>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66" d="100"/>
          <a:sy n="66" d="100"/>
        </p:scale>
        <p:origin x="2280" y="43"/>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handoutMaster" Target="handoutMasters/handout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notesMaster" Target="notesMasters/notesMaster1.xml"/><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07ECA2F-97D3-4253-9A11-A4D6AC6D83D0}" type="datetimeFigureOut">
              <a:rPr lang="en-US" smtClean="0"/>
              <a:t>12/5/2023</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2F0CEC4-CCFC-4C17-AEF1-ACE56F92090B}" type="slidenum">
              <a:rPr lang="en-US" smtClean="0"/>
              <a:t>‹#›</a:t>
            </a:fld>
            <a:endParaRPr lang="en-US"/>
          </a:p>
        </p:txBody>
      </p:sp>
    </p:spTree>
    <p:extLst>
      <p:ext uri="{BB962C8B-B14F-4D97-AF65-F5344CB8AC3E}">
        <p14:creationId xmlns:p14="http://schemas.microsoft.com/office/powerpoint/2010/main" val="10291301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C493E95-70F6-4C62-A220-197A21C294EA}" type="datetimeFigureOut">
              <a:rPr lang="en-US" smtClean="0"/>
              <a:t>12/5/2023</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633FA9C-8F7D-4956-94B1-5A5F6490F5A4}" type="slidenum">
              <a:rPr lang="en-US" smtClean="0"/>
              <a:t>‹#›</a:t>
            </a:fld>
            <a:endParaRPr lang="en-US"/>
          </a:p>
        </p:txBody>
      </p:sp>
    </p:spTree>
    <p:extLst>
      <p:ext uri="{BB962C8B-B14F-4D97-AF65-F5344CB8AC3E}">
        <p14:creationId xmlns:p14="http://schemas.microsoft.com/office/powerpoint/2010/main" val="42771057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43B227E-7079-4B80-BA2E-DD57F6C58329}" type="slidenum">
              <a:rPr lang="en-GB"/>
              <a:pPr/>
              <a:t>1</a:t>
            </a:fld>
            <a:endParaRPr lang="en-GB"/>
          </a:p>
        </p:txBody>
      </p:sp>
      <p:sp>
        <p:nvSpPr>
          <p:cNvPr id="4098" name="Rectangle 2"/>
          <p:cNvSpPr>
            <a:spLocks noGrp="1" noRot="1" noChangeAspect="1" noChangeArrowheads="1" noTextEdit="1"/>
          </p:cNvSpPr>
          <p:nvPr>
            <p:ph type="sldImg"/>
          </p:nvPr>
        </p:nvSpPr>
        <p:spPr>
          <a:ln/>
        </p:spPr>
      </p:sp>
      <p:sp>
        <p:nvSpPr>
          <p:cNvPr id="4099" name="Rectangle 3"/>
          <p:cNvSpPr>
            <a:spLocks noGrp="1" noChangeArrowheads="1"/>
          </p:cNvSpPr>
          <p:nvPr>
            <p:ph type="body" idx="1"/>
          </p:nvPr>
        </p:nvSpPr>
        <p:spPr/>
        <p:txBody>
          <a:bodyPr/>
          <a:lstStyle/>
          <a:p>
            <a:endParaRPr lang="de-DE" dirty="0"/>
          </a:p>
        </p:txBody>
      </p:sp>
    </p:spTree>
    <p:extLst>
      <p:ext uri="{BB962C8B-B14F-4D97-AF65-F5344CB8AC3E}">
        <p14:creationId xmlns:p14="http://schemas.microsoft.com/office/powerpoint/2010/main" val="34710290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1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775739A-D792-4778-869B-AF3B469182A6}" type="slidenum">
              <a:rPr lang="en-CA" smtClean="0"/>
              <a:pPr>
                <a:defRPr/>
              </a:pPr>
              <a:t>30</a:t>
            </a:fld>
            <a:endParaRPr lang="en-CA"/>
          </a:p>
        </p:txBody>
      </p:sp>
    </p:spTree>
    <p:extLst>
      <p:ext uri="{BB962C8B-B14F-4D97-AF65-F5344CB8AC3E}">
        <p14:creationId xmlns:p14="http://schemas.microsoft.com/office/powerpoint/2010/main" val="8089905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1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775739A-D792-4778-869B-AF3B469182A6}" type="slidenum">
              <a:rPr lang="en-CA" smtClean="0"/>
              <a:pPr>
                <a:defRPr/>
              </a:pPr>
              <a:t>31</a:t>
            </a:fld>
            <a:endParaRPr lang="en-CA"/>
          </a:p>
        </p:txBody>
      </p:sp>
    </p:spTree>
    <p:extLst>
      <p:ext uri="{BB962C8B-B14F-4D97-AF65-F5344CB8AC3E}">
        <p14:creationId xmlns:p14="http://schemas.microsoft.com/office/powerpoint/2010/main" val="26968532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4D386C96-7730-49F4-B9BD-342C67B89FD9}" type="slidenum">
              <a:rPr lang="en-CA" smtClean="0"/>
              <a:pPr>
                <a:defRPr/>
              </a:pPr>
              <a:t>32</a:t>
            </a:fld>
            <a:endParaRPr lang="en-CA"/>
          </a:p>
        </p:txBody>
      </p:sp>
    </p:spTree>
    <p:extLst>
      <p:ext uri="{BB962C8B-B14F-4D97-AF65-F5344CB8AC3E}">
        <p14:creationId xmlns:p14="http://schemas.microsoft.com/office/powerpoint/2010/main" val="3214611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4D386C96-7730-49F4-B9BD-342C67B89FD9}" type="slidenum">
              <a:rPr lang="en-CA" smtClean="0"/>
              <a:pPr>
                <a:defRPr/>
              </a:pPr>
              <a:t>33</a:t>
            </a:fld>
            <a:endParaRPr lang="en-CA"/>
          </a:p>
        </p:txBody>
      </p:sp>
    </p:spTree>
    <p:extLst>
      <p:ext uri="{BB962C8B-B14F-4D97-AF65-F5344CB8AC3E}">
        <p14:creationId xmlns:p14="http://schemas.microsoft.com/office/powerpoint/2010/main" val="30547522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4D386C96-7730-49F4-B9BD-342C67B89FD9}" type="slidenum">
              <a:rPr lang="en-CA" smtClean="0"/>
              <a:pPr>
                <a:defRPr/>
              </a:pPr>
              <a:t>34</a:t>
            </a:fld>
            <a:endParaRPr lang="en-CA"/>
          </a:p>
        </p:txBody>
      </p:sp>
    </p:spTree>
    <p:extLst>
      <p:ext uri="{BB962C8B-B14F-4D97-AF65-F5344CB8AC3E}">
        <p14:creationId xmlns:p14="http://schemas.microsoft.com/office/powerpoint/2010/main" val="426836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4D386C96-7730-49F4-B9BD-342C67B89FD9}" type="slidenum">
              <a:rPr lang="en-CA" smtClean="0"/>
              <a:pPr>
                <a:defRPr/>
              </a:pPr>
              <a:t>35</a:t>
            </a:fld>
            <a:endParaRPr lang="en-CA"/>
          </a:p>
        </p:txBody>
      </p:sp>
    </p:spTree>
    <p:extLst>
      <p:ext uri="{BB962C8B-B14F-4D97-AF65-F5344CB8AC3E}">
        <p14:creationId xmlns:p14="http://schemas.microsoft.com/office/powerpoint/2010/main" val="41981722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4D386C96-7730-49F4-B9BD-342C67B89FD9}" type="slidenum">
              <a:rPr lang="en-CA" smtClean="0"/>
              <a:pPr>
                <a:defRPr/>
              </a:pPr>
              <a:t>36</a:t>
            </a:fld>
            <a:endParaRPr lang="en-CA"/>
          </a:p>
        </p:txBody>
      </p:sp>
    </p:spTree>
    <p:extLst>
      <p:ext uri="{BB962C8B-B14F-4D97-AF65-F5344CB8AC3E}">
        <p14:creationId xmlns:p14="http://schemas.microsoft.com/office/powerpoint/2010/main" val="7709871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4D386C96-7730-49F4-B9BD-342C67B89FD9}" type="slidenum">
              <a:rPr lang="en-CA" smtClean="0"/>
              <a:pPr>
                <a:defRPr/>
              </a:pPr>
              <a:t>37</a:t>
            </a:fld>
            <a:endParaRPr lang="en-CA"/>
          </a:p>
        </p:txBody>
      </p:sp>
    </p:spTree>
    <p:extLst>
      <p:ext uri="{BB962C8B-B14F-4D97-AF65-F5344CB8AC3E}">
        <p14:creationId xmlns:p14="http://schemas.microsoft.com/office/powerpoint/2010/main" val="28167594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4D386C96-7730-49F4-B9BD-342C67B89FD9}" type="slidenum">
              <a:rPr lang="en-CA" smtClean="0"/>
              <a:pPr>
                <a:defRPr/>
              </a:pPr>
              <a:t>38</a:t>
            </a:fld>
            <a:endParaRPr lang="en-CA"/>
          </a:p>
        </p:txBody>
      </p:sp>
    </p:spTree>
    <p:extLst>
      <p:ext uri="{BB962C8B-B14F-4D97-AF65-F5344CB8AC3E}">
        <p14:creationId xmlns:p14="http://schemas.microsoft.com/office/powerpoint/2010/main" val="18399562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4D386C96-7730-49F4-B9BD-342C67B89FD9}" type="slidenum">
              <a:rPr lang="en-CA" smtClean="0"/>
              <a:pPr>
                <a:defRPr/>
              </a:pPr>
              <a:t>39</a:t>
            </a:fld>
            <a:endParaRPr lang="en-CA"/>
          </a:p>
        </p:txBody>
      </p:sp>
    </p:spTree>
    <p:extLst>
      <p:ext uri="{BB962C8B-B14F-4D97-AF65-F5344CB8AC3E}">
        <p14:creationId xmlns:p14="http://schemas.microsoft.com/office/powerpoint/2010/main" val="12890601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3A5134C9-1C9D-47AB-8A02-B09A56C54F59}" type="slidenum">
              <a:rPr lang="en-CA" smtClean="0"/>
              <a:pPr>
                <a:defRPr/>
              </a:pPr>
              <a:t>22</a:t>
            </a:fld>
            <a:endParaRPr lang="en-CA"/>
          </a:p>
        </p:txBody>
      </p:sp>
    </p:spTree>
    <p:extLst>
      <p:ext uri="{BB962C8B-B14F-4D97-AF65-F5344CB8AC3E}">
        <p14:creationId xmlns:p14="http://schemas.microsoft.com/office/powerpoint/2010/main" val="18119403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4D386C96-7730-49F4-B9BD-342C67B89FD9}" type="slidenum">
              <a:rPr lang="en-CA" smtClean="0"/>
              <a:pPr>
                <a:defRPr/>
              </a:pPr>
              <a:t>40</a:t>
            </a:fld>
            <a:endParaRPr lang="en-CA"/>
          </a:p>
        </p:txBody>
      </p:sp>
    </p:spTree>
    <p:extLst>
      <p:ext uri="{BB962C8B-B14F-4D97-AF65-F5344CB8AC3E}">
        <p14:creationId xmlns:p14="http://schemas.microsoft.com/office/powerpoint/2010/main" val="30772484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4D386C96-7730-49F4-B9BD-342C67B89FD9}" type="slidenum">
              <a:rPr lang="en-CA" smtClean="0"/>
              <a:pPr>
                <a:defRPr/>
              </a:pPr>
              <a:t>41</a:t>
            </a:fld>
            <a:endParaRPr lang="en-CA"/>
          </a:p>
        </p:txBody>
      </p:sp>
    </p:spTree>
    <p:extLst>
      <p:ext uri="{BB962C8B-B14F-4D97-AF65-F5344CB8AC3E}">
        <p14:creationId xmlns:p14="http://schemas.microsoft.com/office/powerpoint/2010/main" val="89341764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4D386C96-7730-49F4-B9BD-342C67B89FD9}" type="slidenum">
              <a:rPr lang="en-CA" smtClean="0"/>
              <a:pPr>
                <a:defRPr/>
              </a:pPr>
              <a:t>42</a:t>
            </a:fld>
            <a:endParaRPr lang="en-CA"/>
          </a:p>
        </p:txBody>
      </p:sp>
    </p:spTree>
    <p:extLst>
      <p:ext uri="{BB962C8B-B14F-4D97-AF65-F5344CB8AC3E}">
        <p14:creationId xmlns:p14="http://schemas.microsoft.com/office/powerpoint/2010/main" val="156168979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4D386C96-7730-49F4-B9BD-342C67B89FD9}" type="slidenum">
              <a:rPr lang="en-CA" smtClean="0"/>
              <a:pPr>
                <a:defRPr/>
              </a:pPr>
              <a:t>43</a:t>
            </a:fld>
            <a:endParaRPr lang="en-CA"/>
          </a:p>
        </p:txBody>
      </p:sp>
    </p:spTree>
    <p:extLst>
      <p:ext uri="{BB962C8B-B14F-4D97-AF65-F5344CB8AC3E}">
        <p14:creationId xmlns:p14="http://schemas.microsoft.com/office/powerpoint/2010/main" val="204620561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4D386C96-7730-49F4-B9BD-342C67B89FD9}" type="slidenum">
              <a:rPr lang="en-CA" smtClean="0"/>
              <a:pPr>
                <a:defRPr/>
              </a:pPr>
              <a:t>44</a:t>
            </a:fld>
            <a:endParaRPr lang="en-CA"/>
          </a:p>
        </p:txBody>
      </p:sp>
    </p:spTree>
    <p:extLst>
      <p:ext uri="{BB962C8B-B14F-4D97-AF65-F5344CB8AC3E}">
        <p14:creationId xmlns:p14="http://schemas.microsoft.com/office/powerpoint/2010/main" val="252253491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4D386C96-7730-49F4-B9BD-342C67B89FD9}" type="slidenum">
              <a:rPr lang="en-CA" smtClean="0"/>
              <a:pPr>
                <a:defRPr/>
              </a:pPr>
              <a:t>45</a:t>
            </a:fld>
            <a:endParaRPr lang="en-CA"/>
          </a:p>
        </p:txBody>
      </p:sp>
    </p:spTree>
    <p:extLst>
      <p:ext uri="{BB962C8B-B14F-4D97-AF65-F5344CB8AC3E}">
        <p14:creationId xmlns:p14="http://schemas.microsoft.com/office/powerpoint/2010/main" val="328516187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4D386C96-7730-49F4-B9BD-342C67B89FD9}" type="slidenum">
              <a:rPr lang="en-CA" smtClean="0"/>
              <a:pPr>
                <a:defRPr/>
              </a:pPr>
              <a:t>46</a:t>
            </a:fld>
            <a:endParaRPr lang="en-CA"/>
          </a:p>
        </p:txBody>
      </p:sp>
    </p:spTree>
    <p:extLst>
      <p:ext uri="{BB962C8B-B14F-4D97-AF65-F5344CB8AC3E}">
        <p14:creationId xmlns:p14="http://schemas.microsoft.com/office/powerpoint/2010/main" val="23723097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4D386C96-7730-49F4-B9BD-342C67B89FD9}" type="slidenum">
              <a:rPr lang="en-CA" smtClean="0"/>
              <a:pPr>
                <a:defRPr/>
              </a:pPr>
              <a:t>47</a:t>
            </a:fld>
            <a:endParaRPr lang="en-CA"/>
          </a:p>
        </p:txBody>
      </p:sp>
    </p:spTree>
    <p:extLst>
      <p:ext uri="{BB962C8B-B14F-4D97-AF65-F5344CB8AC3E}">
        <p14:creationId xmlns:p14="http://schemas.microsoft.com/office/powerpoint/2010/main" val="115809318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4D386C96-7730-49F4-B9BD-342C67B89FD9}" type="slidenum">
              <a:rPr lang="en-CA" smtClean="0"/>
              <a:pPr>
                <a:defRPr/>
              </a:pPr>
              <a:t>48</a:t>
            </a:fld>
            <a:endParaRPr lang="en-CA"/>
          </a:p>
        </p:txBody>
      </p:sp>
    </p:spTree>
    <p:extLst>
      <p:ext uri="{BB962C8B-B14F-4D97-AF65-F5344CB8AC3E}">
        <p14:creationId xmlns:p14="http://schemas.microsoft.com/office/powerpoint/2010/main" val="86108986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D1A1A3BB-7ABF-48D1-A8F8-5AB73194B089}" type="slidenum">
              <a:rPr lang="en-CA" smtClean="0"/>
              <a:pPr>
                <a:defRPr/>
              </a:pPr>
              <a:t>49</a:t>
            </a:fld>
            <a:endParaRPr lang="en-CA"/>
          </a:p>
        </p:txBody>
      </p:sp>
    </p:spTree>
    <p:extLst>
      <p:ext uri="{BB962C8B-B14F-4D97-AF65-F5344CB8AC3E}">
        <p14:creationId xmlns:p14="http://schemas.microsoft.com/office/powerpoint/2010/main" val="35109685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7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1EE0F529-D9BD-4517-8FFB-53977AD41A6B}" type="slidenum">
              <a:rPr lang="en-CA" smtClean="0"/>
              <a:pPr>
                <a:defRPr/>
              </a:pPr>
              <a:t>23</a:t>
            </a:fld>
            <a:endParaRPr lang="en-CA"/>
          </a:p>
        </p:txBody>
      </p:sp>
    </p:spTree>
    <p:extLst>
      <p:ext uri="{BB962C8B-B14F-4D97-AF65-F5344CB8AC3E}">
        <p14:creationId xmlns:p14="http://schemas.microsoft.com/office/powerpoint/2010/main" val="219923565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D1A1A3BB-7ABF-48D1-A8F8-5AB73194B089}" type="slidenum">
              <a:rPr lang="en-CA" smtClean="0"/>
              <a:pPr>
                <a:defRPr/>
              </a:pPr>
              <a:t>50</a:t>
            </a:fld>
            <a:endParaRPr lang="en-CA"/>
          </a:p>
        </p:txBody>
      </p:sp>
    </p:spTree>
    <p:extLst>
      <p:ext uri="{BB962C8B-B14F-4D97-AF65-F5344CB8AC3E}">
        <p14:creationId xmlns:p14="http://schemas.microsoft.com/office/powerpoint/2010/main" val="17665656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D1A1A3BB-7ABF-48D1-A8F8-5AB73194B089}" type="slidenum">
              <a:rPr lang="en-CA" smtClean="0"/>
              <a:pPr>
                <a:defRPr/>
              </a:pPr>
              <a:t>51</a:t>
            </a:fld>
            <a:endParaRPr lang="en-CA"/>
          </a:p>
        </p:txBody>
      </p:sp>
    </p:spTree>
    <p:extLst>
      <p:ext uri="{BB962C8B-B14F-4D97-AF65-F5344CB8AC3E}">
        <p14:creationId xmlns:p14="http://schemas.microsoft.com/office/powerpoint/2010/main" val="373052682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D1A1A3BB-7ABF-48D1-A8F8-5AB73194B089}" type="slidenum">
              <a:rPr lang="en-CA" smtClean="0"/>
              <a:pPr>
                <a:defRPr/>
              </a:pPr>
              <a:t>52</a:t>
            </a:fld>
            <a:endParaRPr lang="en-CA"/>
          </a:p>
        </p:txBody>
      </p:sp>
    </p:spTree>
    <p:extLst>
      <p:ext uri="{BB962C8B-B14F-4D97-AF65-F5344CB8AC3E}">
        <p14:creationId xmlns:p14="http://schemas.microsoft.com/office/powerpoint/2010/main" val="22319550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D1A1A3BB-7ABF-48D1-A8F8-5AB73194B089}" type="slidenum">
              <a:rPr lang="en-CA" smtClean="0"/>
              <a:pPr>
                <a:defRPr/>
              </a:pPr>
              <a:t>53</a:t>
            </a:fld>
            <a:endParaRPr lang="en-CA"/>
          </a:p>
        </p:txBody>
      </p:sp>
    </p:spTree>
    <p:extLst>
      <p:ext uri="{BB962C8B-B14F-4D97-AF65-F5344CB8AC3E}">
        <p14:creationId xmlns:p14="http://schemas.microsoft.com/office/powerpoint/2010/main" val="32320130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D1A1A3BB-7ABF-48D1-A8F8-5AB73194B089}" type="slidenum">
              <a:rPr lang="en-CA" smtClean="0"/>
              <a:pPr>
                <a:defRPr/>
              </a:pPr>
              <a:t>54</a:t>
            </a:fld>
            <a:endParaRPr lang="en-CA"/>
          </a:p>
        </p:txBody>
      </p:sp>
    </p:spTree>
    <p:extLst>
      <p:ext uri="{BB962C8B-B14F-4D97-AF65-F5344CB8AC3E}">
        <p14:creationId xmlns:p14="http://schemas.microsoft.com/office/powerpoint/2010/main" val="223342242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D1A1A3BB-7ABF-48D1-A8F8-5AB73194B089}" type="slidenum">
              <a:rPr lang="en-CA" smtClean="0"/>
              <a:pPr>
                <a:defRPr/>
              </a:pPr>
              <a:t>55</a:t>
            </a:fld>
            <a:endParaRPr lang="en-CA"/>
          </a:p>
        </p:txBody>
      </p:sp>
    </p:spTree>
    <p:extLst>
      <p:ext uri="{BB962C8B-B14F-4D97-AF65-F5344CB8AC3E}">
        <p14:creationId xmlns:p14="http://schemas.microsoft.com/office/powerpoint/2010/main" val="421515001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1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775739A-D792-4778-869B-AF3B469182A6}" type="slidenum">
              <a:rPr lang="en-CA" smtClean="0"/>
              <a:pPr>
                <a:defRPr/>
              </a:pPr>
              <a:t>57</a:t>
            </a:fld>
            <a:endParaRPr lang="en-CA"/>
          </a:p>
        </p:txBody>
      </p:sp>
    </p:spTree>
    <p:extLst>
      <p:ext uri="{BB962C8B-B14F-4D97-AF65-F5344CB8AC3E}">
        <p14:creationId xmlns:p14="http://schemas.microsoft.com/office/powerpoint/2010/main" val="420632183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4D386C96-7730-49F4-B9BD-342C67B89FD9}" type="slidenum">
              <a:rPr lang="en-CA" smtClean="0"/>
              <a:pPr>
                <a:defRPr/>
              </a:pPr>
              <a:t>58</a:t>
            </a:fld>
            <a:endParaRPr lang="en-CA"/>
          </a:p>
        </p:txBody>
      </p:sp>
    </p:spTree>
    <p:extLst>
      <p:ext uri="{BB962C8B-B14F-4D97-AF65-F5344CB8AC3E}">
        <p14:creationId xmlns:p14="http://schemas.microsoft.com/office/powerpoint/2010/main" val="315209444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4D386C96-7730-49F4-B9BD-342C67B89FD9}" type="slidenum">
              <a:rPr lang="en-CA" smtClean="0"/>
              <a:pPr>
                <a:defRPr/>
              </a:pPr>
              <a:t>59</a:t>
            </a:fld>
            <a:endParaRPr lang="en-CA"/>
          </a:p>
        </p:txBody>
      </p:sp>
    </p:spTree>
    <p:extLst>
      <p:ext uri="{BB962C8B-B14F-4D97-AF65-F5344CB8AC3E}">
        <p14:creationId xmlns:p14="http://schemas.microsoft.com/office/powerpoint/2010/main" val="123482641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4D386C96-7730-49F4-B9BD-342C67B89FD9}" type="slidenum">
              <a:rPr lang="en-CA" smtClean="0"/>
              <a:pPr>
                <a:defRPr/>
              </a:pPr>
              <a:t>60</a:t>
            </a:fld>
            <a:endParaRPr lang="en-CA"/>
          </a:p>
        </p:txBody>
      </p:sp>
    </p:spTree>
    <p:extLst>
      <p:ext uri="{BB962C8B-B14F-4D97-AF65-F5344CB8AC3E}">
        <p14:creationId xmlns:p14="http://schemas.microsoft.com/office/powerpoint/2010/main" val="18248045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1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867E2A35-9E14-4081-8343-61B72524CE24}" type="slidenum">
              <a:rPr lang="en-CA" smtClean="0"/>
              <a:pPr>
                <a:defRPr/>
              </a:pPr>
              <a:t>24</a:t>
            </a:fld>
            <a:endParaRPr lang="en-CA"/>
          </a:p>
        </p:txBody>
      </p:sp>
    </p:spTree>
    <p:extLst>
      <p:ext uri="{BB962C8B-B14F-4D97-AF65-F5344CB8AC3E}">
        <p14:creationId xmlns:p14="http://schemas.microsoft.com/office/powerpoint/2010/main" val="331978709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4D386C96-7730-49F4-B9BD-342C67B89FD9}" type="slidenum">
              <a:rPr lang="en-CA" smtClean="0"/>
              <a:pPr>
                <a:defRPr/>
              </a:pPr>
              <a:t>61</a:t>
            </a:fld>
            <a:endParaRPr lang="en-CA"/>
          </a:p>
        </p:txBody>
      </p:sp>
    </p:spTree>
    <p:extLst>
      <p:ext uri="{BB962C8B-B14F-4D97-AF65-F5344CB8AC3E}">
        <p14:creationId xmlns:p14="http://schemas.microsoft.com/office/powerpoint/2010/main" val="110614857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4D386C96-7730-49F4-B9BD-342C67B89FD9}" type="slidenum">
              <a:rPr lang="en-CA" smtClean="0"/>
              <a:pPr>
                <a:defRPr/>
              </a:pPr>
              <a:t>62</a:t>
            </a:fld>
            <a:endParaRPr lang="en-CA"/>
          </a:p>
        </p:txBody>
      </p:sp>
    </p:spTree>
    <p:extLst>
      <p:ext uri="{BB962C8B-B14F-4D97-AF65-F5344CB8AC3E}">
        <p14:creationId xmlns:p14="http://schemas.microsoft.com/office/powerpoint/2010/main" val="67395930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4D386C96-7730-49F4-B9BD-342C67B89FD9}" type="slidenum">
              <a:rPr lang="en-CA" smtClean="0"/>
              <a:pPr>
                <a:defRPr/>
              </a:pPr>
              <a:t>63</a:t>
            </a:fld>
            <a:endParaRPr lang="en-CA"/>
          </a:p>
        </p:txBody>
      </p:sp>
    </p:spTree>
    <p:extLst>
      <p:ext uri="{BB962C8B-B14F-4D97-AF65-F5344CB8AC3E}">
        <p14:creationId xmlns:p14="http://schemas.microsoft.com/office/powerpoint/2010/main" val="422487500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4D386C96-7730-49F4-B9BD-342C67B89FD9}" type="slidenum">
              <a:rPr lang="en-CA" smtClean="0"/>
              <a:pPr>
                <a:defRPr/>
              </a:pPr>
              <a:t>64</a:t>
            </a:fld>
            <a:endParaRPr lang="en-CA"/>
          </a:p>
        </p:txBody>
      </p:sp>
    </p:spTree>
    <p:extLst>
      <p:ext uri="{BB962C8B-B14F-4D97-AF65-F5344CB8AC3E}">
        <p14:creationId xmlns:p14="http://schemas.microsoft.com/office/powerpoint/2010/main" val="194601615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4D386C96-7730-49F4-B9BD-342C67B89FD9}" type="slidenum">
              <a:rPr lang="en-CA" smtClean="0"/>
              <a:pPr>
                <a:defRPr/>
              </a:pPr>
              <a:t>65</a:t>
            </a:fld>
            <a:endParaRPr lang="en-CA"/>
          </a:p>
        </p:txBody>
      </p:sp>
    </p:spTree>
    <p:extLst>
      <p:ext uri="{BB962C8B-B14F-4D97-AF65-F5344CB8AC3E}">
        <p14:creationId xmlns:p14="http://schemas.microsoft.com/office/powerpoint/2010/main" val="139620617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4D386C96-7730-49F4-B9BD-342C67B89FD9}" type="slidenum">
              <a:rPr lang="en-CA" smtClean="0"/>
              <a:pPr>
                <a:defRPr/>
              </a:pPr>
              <a:t>66</a:t>
            </a:fld>
            <a:endParaRPr lang="en-CA"/>
          </a:p>
        </p:txBody>
      </p:sp>
    </p:spTree>
    <p:extLst>
      <p:ext uri="{BB962C8B-B14F-4D97-AF65-F5344CB8AC3E}">
        <p14:creationId xmlns:p14="http://schemas.microsoft.com/office/powerpoint/2010/main" val="293350942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4D386C96-7730-49F4-B9BD-342C67B89FD9}" type="slidenum">
              <a:rPr lang="en-CA" smtClean="0"/>
              <a:pPr>
                <a:defRPr/>
              </a:pPr>
              <a:t>67</a:t>
            </a:fld>
            <a:endParaRPr lang="en-CA"/>
          </a:p>
        </p:txBody>
      </p:sp>
    </p:spTree>
    <p:extLst>
      <p:ext uri="{BB962C8B-B14F-4D97-AF65-F5344CB8AC3E}">
        <p14:creationId xmlns:p14="http://schemas.microsoft.com/office/powerpoint/2010/main" val="212609409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4D386C96-7730-49F4-B9BD-342C67B89FD9}" type="slidenum">
              <a:rPr lang="en-CA" smtClean="0"/>
              <a:pPr>
                <a:defRPr/>
              </a:pPr>
              <a:t>68</a:t>
            </a:fld>
            <a:endParaRPr lang="en-CA"/>
          </a:p>
        </p:txBody>
      </p:sp>
    </p:spTree>
    <p:extLst>
      <p:ext uri="{BB962C8B-B14F-4D97-AF65-F5344CB8AC3E}">
        <p14:creationId xmlns:p14="http://schemas.microsoft.com/office/powerpoint/2010/main" val="373879746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4D386C96-7730-49F4-B9BD-342C67B89FD9}" type="slidenum">
              <a:rPr lang="en-CA" smtClean="0"/>
              <a:pPr>
                <a:defRPr/>
              </a:pPr>
              <a:t>69</a:t>
            </a:fld>
            <a:endParaRPr lang="en-CA"/>
          </a:p>
        </p:txBody>
      </p:sp>
    </p:spTree>
    <p:extLst>
      <p:ext uri="{BB962C8B-B14F-4D97-AF65-F5344CB8AC3E}">
        <p14:creationId xmlns:p14="http://schemas.microsoft.com/office/powerpoint/2010/main" val="71851443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01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C63ADA0-ED43-4D0B-9FA2-BEBDEEBD51D8}" type="slidenum">
              <a:rPr lang="en-CA" smtClean="0"/>
              <a:pPr>
                <a:defRPr/>
              </a:pPr>
              <a:t>70</a:t>
            </a:fld>
            <a:endParaRPr lang="en-CA"/>
          </a:p>
        </p:txBody>
      </p:sp>
    </p:spTree>
    <p:extLst>
      <p:ext uri="{BB962C8B-B14F-4D97-AF65-F5344CB8AC3E}">
        <p14:creationId xmlns:p14="http://schemas.microsoft.com/office/powerpoint/2010/main" val="33685550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1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867E2A35-9E14-4081-8343-61B72524CE24}" type="slidenum">
              <a:rPr lang="en-CA" smtClean="0"/>
              <a:pPr>
                <a:defRPr/>
              </a:pPr>
              <a:t>25</a:t>
            </a:fld>
            <a:endParaRPr lang="en-CA"/>
          </a:p>
        </p:txBody>
      </p:sp>
    </p:spTree>
    <p:extLst>
      <p:ext uri="{BB962C8B-B14F-4D97-AF65-F5344CB8AC3E}">
        <p14:creationId xmlns:p14="http://schemas.microsoft.com/office/powerpoint/2010/main" val="255416749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Image Placeholder 1"/>
          <p:cNvSpPr>
            <a:spLocks noGrp="1" noRot="1" noChangeAspect="1" noTextEdit="1"/>
          </p:cNvSpPr>
          <p:nvPr>
            <p:ph type="sldImg"/>
          </p:nvPr>
        </p:nvSpPr>
        <p:spPr bwMode="auto">
          <a:noFill/>
          <a:ln>
            <a:solidFill>
              <a:srgbClr val="000000"/>
            </a:solidFill>
            <a:miter lim="800000"/>
            <a:headEnd/>
            <a:tailEnd/>
          </a:ln>
        </p:spPr>
      </p:sp>
      <p:sp>
        <p:nvSpPr>
          <p:cNvPr id="38915"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C9719500-C45E-434A-BC8A-8FFFDCB8ACC3}" type="slidenum">
              <a:rPr lang="en-CA" smtClean="0"/>
              <a:pPr>
                <a:defRPr/>
              </a:pPr>
              <a:t>71</a:t>
            </a:fld>
            <a:endParaRPr lang="en-CA"/>
          </a:p>
        </p:txBody>
      </p:sp>
    </p:spTree>
    <p:extLst>
      <p:ext uri="{BB962C8B-B14F-4D97-AF65-F5344CB8AC3E}">
        <p14:creationId xmlns:p14="http://schemas.microsoft.com/office/powerpoint/2010/main" val="40095314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1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867E2A35-9E14-4081-8343-61B72524CE24}" type="slidenum">
              <a:rPr lang="en-CA" smtClean="0"/>
              <a:pPr>
                <a:defRPr/>
              </a:pPr>
              <a:t>26</a:t>
            </a:fld>
            <a:endParaRPr lang="en-CA"/>
          </a:p>
        </p:txBody>
      </p:sp>
    </p:spTree>
    <p:extLst>
      <p:ext uri="{BB962C8B-B14F-4D97-AF65-F5344CB8AC3E}">
        <p14:creationId xmlns:p14="http://schemas.microsoft.com/office/powerpoint/2010/main" val="33179283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1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867E2A35-9E14-4081-8343-61B72524CE24}" type="slidenum">
              <a:rPr lang="en-CA" smtClean="0"/>
              <a:pPr>
                <a:defRPr/>
              </a:pPr>
              <a:t>27</a:t>
            </a:fld>
            <a:endParaRPr lang="en-CA"/>
          </a:p>
        </p:txBody>
      </p:sp>
    </p:spTree>
    <p:extLst>
      <p:ext uri="{BB962C8B-B14F-4D97-AF65-F5344CB8AC3E}">
        <p14:creationId xmlns:p14="http://schemas.microsoft.com/office/powerpoint/2010/main" val="13144179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1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775739A-D792-4778-869B-AF3B469182A6}" type="slidenum">
              <a:rPr lang="en-CA" smtClean="0"/>
              <a:pPr>
                <a:defRPr/>
              </a:pPr>
              <a:t>28</a:t>
            </a:fld>
            <a:endParaRPr lang="en-CA"/>
          </a:p>
        </p:txBody>
      </p:sp>
    </p:spTree>
    <p:extLst>
      <p:ext uri="{BB962C8B-B14F-4D97-AF65-F5344CB8AC3E}">
        <p14:creationId xmlns:p14="http://schemas.microsoft.com/office/powerpoint/2010/main" val="30843540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1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775739A-D792-4778-869B-AF3B469182A6}" type="slidenum">
              <a:rPr lang="en-CA" smtClean="0"/>
              <a:pPr>
                <a:defRPr/>
              </a:pPr>
              <a:t>29</a:t>
            </a:fld>
            <a:endParaRPr lang="en-CA"/>
          </a:p>
        </p:txBody>
      </p:sp>
    </p:spTree>
    <p:extLst>
      <p:ext uri="{BB962C8B-B14F-4D97-AF65-F5344CB8AC3E}">
        <p14:creationId xmlns:p14="http://schemas.microsoft.com/office/powerpoint/2010/main" val="40413986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16622" y="1122363"/>
            <a:ext cx="7398728" cy="794360"/>
          </a:xfrm>
        </p:spPr>
        <p:txBody>
          <a:bodyPr anchor="b">
            <a:normAutofit/>
          </a:bodyPr>
          <a:lstStyle>
            <a:lvl1pPr algn="l">
              <a:defRPr sz="2800" b="1">
                <a:solidFill>
                  <a:schemeClr val="tx1">
                    <a:lumMod val="50000"/>
                    <a:lumOff val="50000"/>
                  </a:schemeClr>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3" name="Subtitle 2"/>
          <p:cNvSpPr>
            <a:spLocks noGrp="1"/>
          </p:cNvSpPr>
          <p:nvPr>
            <p:ph type="subTitle" idx="1"/>
          </p:nvPr>
        </p:nvSpPr>
        <p:spPr>
          <a:xfrm>
            <a:off x="1116622" y="2567353"/>
            <a:ext cx="7398728" cy="2690447"/>
          </a:xfrm>
        </p:spPr>
        <p:txBody>
          <a:bodyPr/>
          <a:lstStyle>
            <a:lvl1pPr marL="0" indent="0" algn="l">
              <a:buNone/>
              <a:defRPr sz="2400">
                <a:solidFill>
                  <a:schemeClr val="tx1">
                    <a:lumMod val="50000"/>
                    <a:lumOff val="50000"/>
                  </a:schemeClr>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8" name="TextBox 7"/>
          <p:cNvSpPr txBox="1"/>
          <p:nvPr userDrawn="1"/>
        </p:nvSpPr>
        <p:spPr>
          <a:xfrm>
            <a:off x="7236291" y="6304085"/>
            <a:ext cx="1736041" cy="307777"/>
          </a:xfrm>
          <a:prstGeom prst="rect">
            <a:avLst/>
          </a:prstGeom>
          <a:noFill/>
        </p:spPr>
        <p:txBody>
          <a:bodyPr wrap="square" rtlCol="0">
            <a:spAutoFit/>
          </a:bodyPr>
          <a:lstStyle/>
          <a:p>
            <a:pPr algn="ctr"/>
            <a:r>
              <a:rPr lang="de-DE" sz="1400" dirty="0">
                <a:solidFill>
                  <a:schemeClr val="tx1">
                    <a:lumMod val="50000"/>
                    <a:lumOff val="50000"/>
                  </a:schemeClr>
                </a:solidFill>
              </a:rPr>
              <a:t>22/01/2021</a:t>
            </a:r>
            <a:endParaRPr lang="en-US" sz="1400" dirty="0">
              <a:solidFill>
                <a:schemeClr val="tx1">
                  <a:lumMod val="50000"/>
                  <a:lumOff val="50000"/>
                </a:schemeClr>
              </a:solidFill>
            </a:endParaRPr>
          </a:p>
        </p:txBody>
      </p:sp>
    </p:spTree>
    <p:extLst>
      <p:ext uri="{BB962C8B-B14F-4D97-AF65-F5344CB8AC3E}">
        <p14:creationId xmlns:p14="http://schemas.microsoft.com/office/powerpoint/2010/main" val="5520894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a:t>18-MST</a:t>
            </a:r>
          </a:p>
        </p:txBody>
      </p:sp>
      <p:sp>
        <p:nvSpPr>
          <p:cNvPr id="6" name="Slide Number Placeholder 5"/>
          <p:cNvSpPr>
            <a:spLocks noGrp="1"/>
          </p:cNvSpPr>
          <p:nvPr>
            <p:ph type="sldNum" sz="quarter" idx="12"/>
          </p:nvPr>
        </p:nvSpPr>
        <p:spPr/>
        <p:txBody>
          <a:bodyPr/>
          <a:lstStyle/>
          <a:p>
            <a:fld id="{0CC6F26D-DB4F-4BCF-BAA0-18255CB355A9}" type="slidenum">
              <a:rPr lang="en-US" smtClean="0"/>
              <a:t>‹#›</a:t>
            </a:fld>
            <a:endParaRPr lang="en-US"/>
          </a:p>
        </p:txBody>
      </p:sp>
    </p:spTree>
    <p:extLst>
      <p:ext uri="{BB962C8B-B14F-4D97-AF65-F5344CB8AC3E}">
        <p14:creationId xmlns:p14="http://schemas.microsoft.com/office/powerpoint/2010/main" val="7613591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a:t>18-MST</a:t>
            </a:r>
          </a:p>
        </p:txBody>
      </p:sp>
      <p:sp>
        <p:nvSpPr>
          <p:cNvPr id="6" name="Slide Number Placeholder 5"/>
          <p:cNvSpPr>
            <a:spLocks noGrp="1"/>
          </p:cNvSpPr>
          <p:nvPr>
            <p:ph type="sldNum" sz="quarter" idx="12"/>
          </p:nvPr>
        </p:nvSpPr>
        <p:spPr/>
        <p:txBody>
          <a:bodyPr/>
          <a:lstStyle/>
          <a:p>
            <a:fld id="{0CC6F26D-DB4F-4BCF-BAA0-18255CB355A9}" type="slidenum">
              <a:rPr lang="en-US" smtClean="0"/>
              <a:t>‹#›</a:t>
            </a:fld>
            <a:endParaRPr lang="en-US"/>
          </a:p>
        </p:txBody>
      </p:sp>
    </p:spTree>
    <p:extLst>
      <p:ext uri="{BB962C8B-B14F-4D97-AF65-F5344CB8AC3E}">
        <p14:creationId xmlns:p14="http://schemas.microsoft.com/office/powerpoint/2010/main" val="2424624553"/>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9" name="Rectangle 38"/>
          <p:cNvSpPr>
            <a:spLocks noChangeArrowheads="1"/>
          </p:cNvSpPr>
          <p:nvPr userDrawn="1"/>
        </p:nvSpPr>
        <p:spPr bwMode="auto">
          <a:xfrm>
            <a:off x="0" y="6477008"/>
            <a:ext cx="9144000" cy="381000"/>
          </a:xfrm>
          <a:prstGeom prst="rect">
            <a:avLst/>
          </a:prstGeom>
          <a:solidFill>
            <a:srgbClr val="DDDDDD"/>
          </a:solidFill>
          <a:ln>
            <a:noFill/>
          </a:ln>
          <a:effectLst/>
          <a:extLst>
            <a:ext uri="{91240B29-F687-4F45-9708-019B960494DF}">
              <a14:hiddenLine xmlns:a14="http://schemas.microsoft.com/office/drawing/2010/main" w="12700">
                <a:solidFill>
                  <a:srgbClr val="0000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b="1">
                <a:solidFill>
                  <a:schemeClr val="tx2"/>
                </a:solidFill>
                <a:latin typeface="Arial" charset="0"/>
              </a:defRPr>
            </a:lvl1pPr>
            <a:lvl2pPr marL="742950" indent="-285750" eaLnBrk="0" hangingPunct="0">
              <a:defRPr sz="2400" b="1">
                <a:solidFill>
                  <a:schemeClr val="tx2"/>
                </a:solidFill>
                <a:latin typeface="Arial" charset="0"/>
              </a:defRPr>
            </a:lvl2pPr>
            <a:lvl3pPr marL="1143000" indent="-228600" eaLnBrk="0" hangingPunct="0">
              <a:defRPr sz="2400" b="1">
                <a:solidFill>
                  <a:schemeClr val="tx2"/>
                </a:solidFill>
                <a:latin typeface="Arial" charset="0"/>
              </a:defRPr>
            </a:lvl3pPr>
            <a:lvl4pPr marL="1600200" indent="-228600" eaLnBrk="0" hangingPunct="0">
              <a:defRPr sz="2400" b="1">
                <a:solidFill>
                  <a:schemeClr val="tx2"/>
                </a:solidFill>
                <a:latin typeface="Arial" charset="0"/>
              </a:defRPr>
            </a:lvl4pPr>
            <a:lvl5pPr marL="2057400" indent="-228600" eaLnBrk="0" hangingPunct="0">
              <a:defRPr sz="2400" b="1">
                <a:solidFill>
                  <a:schemeClr val="tx2"/>
                </a:solidFill>
                <a:latin typeface="Arial" charset="0"/>
              </a:defRPr>
            </a:lvl5pPr>
            <a:lvl6pPr marL="2514600" indent="-228600" eaLnBrk="0" fontAlgn="base" hangingPunct="0">
              <a:spcBef>
                <a:spcPct val="0"/>
              </a:spcBef>
              <a:spcAft>
                <a:spcPct val="0"/>
              </a:spcAft>
              <a:defRPr sz="2400" b="1">
                <a:solidFill>
                  <a:schemeClr val="tx2"/>
                </a:solidFill>
                <a:latin typeface="Arial" charset="0"/>
              </a:defRPr>
            </a:lvl6pPr>
            <a:lvl7pPr marL="2971800" indent="-228600" eaLnBrk="0" fontAlgn="base" hangingPunct="0">
              <a:spcBef>
                <a:spcPct val="0"/>
              </a:spcBef>
              <a:spcAft>
                <a:spcPct val="0"/>
              </a:spcAft>
              <a:defRPr sz="2400" b="1">
                <a:solidFill>
                  <a:schemeClr val="tx2"/>
                </a:solidFill>
                <a:latin typeface="Arial" charset="0"/>
              </a:defRPr>
            </a:lvl7pPr>
            <a:lvl8pPr marL="3429000" indent="-228600" eaLnBrk="0" fontAlgn="base" hangingPunct="0">
              <a:spcBef>
                <a:spcPct val="0"/>
              </a:spcBef>
              <a:spcAft>
                <a:spcPct val="0"/>
              </a:spcAft>
              <a:defRPr sz="2400" b="1">
                <a:solidFill>
                  <a:schemeClr val="tx2"/>
                </a:solidFill>
                <a:latin typeface="Arial" charset="0"/>
              </a:defRPr>
            </a:lvl8pPr>
            <a:lvl9pPr marL="3886200" indent="-228600" eaLnBrk="0" fontAlgn="base" hangingPunct="0">
              <a:spcBef>
                <a:spcPct val="0"/>
              </a:spcBef>
              <a:spcAft>
                <a:spcPct val="0"/>
              </a:spcAft>
              <a:defRPr sz="2400" b="1">
                <a:solidFill>
                  <a:schemeClr val="tx2"/>
                </a:solidFill>
                <a:latin typeface="Arial" charset="0"/>
              </a:defRPr>
            </a:lvl9pPr>
          </a:lstStyle>
          <a:p>
            <a:pPr eaLnBrk="1" hangingPunct="1">
              <a:defRPr/>
            </a:pPr>
            <a:endParaRPr lang="en-US" altLang="de-DE"/>
          </a:p>
        </p:txBody>
      </p:sp>
      <p:sp>
        <p:nvSpPr>
          <p:cNvPr id="2" name="Title 1"/>
          <p:cNvSpPr>
            <a:spLocks noGrp="1"/>
          </p:cNvSpPr>
          <p:nvPr>
            <p:ph type="title"/>
          </p:nvPr>
        </p:nvSpPr>
        <p:spPr>
          <a:xfrm>
            <a:off x="628650" y="365126"/>
            <a:ext cx="7886700" cy="496525"/>
          </a:xfrm>
        </p:spPr>
        <p:txBody>
          <a:bodyPr>
            <a:normAutofit/>
          </a:bodyPr>
          <a:lstStyle>
            <a:lvl1pPr algn="ctr">
              <a:defRPr sz="2400" b="1">
                <a:solidFill>
                  <a:schemeClr val="tx1">
                    <a:lumMod val="50000"/>
                    <a:lumOff val="50000"/>
                  </a:schemeClr>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3" name="Content Placeholder 2"/>
          <p:cNvSpPr>
            <a:spLocks noGrp="1"/>
          </p:cNvSpPr>
          <p:nvPr>
            <p:ph idx="1"/>
          </p:nvPr>
        </p:nvSpPr>
        <p:spPr>
          <a:xfrm>
            <a:off x="628650" y="1178169"/>
            <a:ext cx="7886700" cy="4998795"/>
          </a:xfrm>
        </p:spPr>
        <p:txBody>
          <a:bodyPr/>
          <a:lstStyle>
            <a:lvl1pPr marL="228600" indent="-228600">
              <a:buFont typeface="Wingdings" panose="05000000000000000000" pitchFamily="2" charset="2"/>
              <a:buChar char="§"/>
              <a:defRPr sz="2400">
                <a:solidFill>
                  <a:schemeClr val="tx1"/>
                </a:solidFill>
                <a:latin typeface="Arial" panose="020B0604020202020204" pitchFamily="34" charset="0"/>
                <a:cs typeface="Arial" panose="020B0604020202020204" pitchFamily="34" charset="0"/>
              </a:defRPr>
            </a:lvl1pPr>
            <a:lvl2pPr marL="685800" indent="-228600">
              <a:buSzPct val="60000"/>
              <a:buFont typeface="Arial" panose="020B0604020202020204" pitchFamily="34" charset="0"/>
              <a:buChar char="►"/>
              <a:defRPr sz="2200">
                <a:solidFill>
                  <a:schemeClr val="tx1"/>
                </a:solidFill>
                <a:latin typeface="Arial" panose="020B0604020202020204" pitchFamily="34" charset="0"/>
                <a:cs typeface="Arial" panose="020B0604020202020204" pitchFamily="34" charset="0"/>
              </a:defRPr>
            </a:lvl2pPr>
            <a:lvl3pPr marL="1143000" indent="-228600">
              <a:buFont typeface="Calibri" panose="020F0502020204030204" pitchFamily="34" charset="0"/>
              <a:buChar char="-"/>
              <a:defRPr sz="2000">
                <a:solidFill>
                  <a:schemeClr val="tx1"/>
                </a:solidFill>
                <a:latin typeface="Arial" panose="020B0604020202020204" pitchFamily="34" charset="0"/>
                <a:cs typeface="Arial" panose="020B0604020202020204" pitchFamily="34" charset="0"/>
              </a:defRPr>
            </a:lvl3pPr>
            <a:lvl4pPr marL="1600200" indent="-228600">
              <a:buFont typeface="Calibri" panose="020F050202020403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buFont typeface="Calibri" panose="020F0502020204030204" pitchFamily="34" charset="0"/>
              <a:buChar char="-"/>
              <a:defRPr sz="2000">
                <a:solidFill>
                  <a:schemeClr val="tx1"/>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8" name="Straight Connector 7"/>
          <p:cNvCxnSpPr/>
          <p:nvPr userDrawn="1"/>
        </p:nvCxnSpPr>
        <p:spPr>
          <a:xfrm>
            <a:off x="628650" y="861651"/>
            <a:ext cx="78867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Rectangle 31"/>
          <p:cNvSpPr>
            <a:spLocks noGrp="1" noChangeArrowheads="1"/>
          </p:cNvSpPr>
          <p:nvPr>
            <p:ph type="sldNum" sz="quarter" idx="10"/>
          </p:nvPr>
        </p:nvSpPr>
        <p:spPr>
          <a:xfrm>
            <a:off x="7956550" y="6553200"/>
            <a:ext cx="990600" cy="246863"/>
          </a:xfrm>
          <a:ln/>
        </p:spPr>
        <p:txBody>
          <a:bodyPr/>
          <a:lstStyle>
            <a:lvl1pPr>
              <a:defRPr>
                <a:solidFill>
                  <a:schemeClr val="bg2">
                    <a:lumMod val="50000"/>
                  </a:schemeClr>
                </a:solidFill>
              </a:defRPr>
            </a:lvl1pPr>
          </a:lstStyle>
          <a:p>
            <a:pPr>
              <a:defRPr/>
            </a:pPr>
            <a:fld id="{1F4BC561-BCEA-4F0B-95C2-8CA863EDD649}" type="slidenum">
              <a:rPr lang="de-DE" altLang="zh-CN" smtClean="0"/>
              <a:pPr>
                <a:defRPr/>
              </a:pPr>
              <a:t>‹#›</a:t>
            </a:fld>
            <a:endParaRPr lang="de-DE" altLang="zh-CN" dirty="0"/>
          </a:p>
        </p:txBody>
      </p:sp>
    </p:spTree>
    <p:extLst>
      <p:ext uri="{BB962C8B-B14F-4D97-AF65-F5344CB8AC3E}">
        <p14:creationId xmlns:p14="http://schemas.microsoft.com/office/powerpoint/2010/main" val="619348236"/>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a:t>18-MST</a:t>
            </a:r>
          </a:p>
        </p:txBody>
      </p:sp>
      <p:sp>
        <p:nvSpPr>
          <p:cNvPr id="6" name="Slide Number Placeholder 5"/>
          <p:cNvSpPr>
            <a:spLocks noGrp="1"/>
          </p:cNvSpPr>
          <p:nvPr>
            <p:ph type="sldNum" sz="quarter" idx="12"/>
          </p:nvPr>
        </p:nvSpPr>
        <p:spPr/>
        <p:txBody>
          <a:bodyPr/>
          <a:lstStyle/>
          <a:p>
            <a:fld id="{0CC6F26D-DB4F-4BCF-BAA0-18255CB355A9}" type="slidenum">
              <a:rPr lang="en-US" smtClean="0"/>
              <a:t>‹#›</a:t>
            </a:fld>
            <a:endParaRPr lang="en-US"/>
          </a:p>
        </p:txBody>
      </p:sp>
    </p:spTree>
    <p:extLst>
      <p:ext uri="{BB962C8B-B14F-4D97-AF65-F5344CB8AC3E}">
        <p14:creationId xmlns:p14="http://schemas.microsoft.com/office/powerpoint/2010/main" val="23393491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r>
              <a:rPr lang="en-US"/>
              <a:t>18-MST</a:t>
            </a:r>
          </a:p>
        </p:txBody>
      </p:sp>
      <p:sp>
        <p:nvSpPr>
          <p:cNvPr id="7" name="Slide Number Placeholder 6"/>
          <p:cNvSpPr>
            <a:spLocks noGrp="1"/>
          </p:cNvSpPr>
          <p:nvPr>
            <p:ph type="sldNum" sz="quarter" idx="12"/>
          </p:nvPr>
        </p:nvSpPr>
        <p:spPr/>
        <p:txBody>
          <a:bodyPr/>
          <a:lstStyle/>
          <a:p>
            <a:fld id="{0CC6F26D-DB4F-4BCF-BAA0-18255CB355A9}" type="slidenum">
              <a:rPr lang="en-US" smtClean="0"/>
              <a:t>‹#›</a:t>
            </a:fld>
            <a:endParaRPr lang="en-US"/>
          </a:p>
        </p:txBody>
      </p:sp>
    </p:spTree>
    <p:extLst>
      <p:ext uri="{BB962C8B-B14F-4D97-AF65-F5344CB8AC3E}">
        <p14:creationId xmlns:p14="http://schemas.microsoft.com/office/powerpoint/2010/main" val="40492426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r>
              <a:rPr lang="en-US"/>
              <a:t>18-MST</a:t>
            </a:r>
          </a:p>
        </p:txBody>
      </p:sp>
      <p:sp>
        <p:nvSpPr>
          <p:cNvPr id="9" name="Slide Number Placeholder 8"/>
          <p:cNvSpPr>
            <a:spLocks noGrp="1"/>
          </p:cNvSpPr>
          <p:nvPr>
            <p:ph type="sldNum" sz="quarter" idx="12"/>
          </p:nvPr>
        </p:nvSpPr>
        <p:spPr/>
        <p:txBody>
          <a:bodyPr/>
          <a:lstStyle/>
          <a:p>
            <a:fld id="{0CC6F26D-DB4F-4BCF-BAA0-18255CB355A9}" type="slidenum">
              <a:rPr lang="en-US" smtClean="0"/>
              <a:t>‹#›</a:t>
            </a:fld>
            <a:endParaRPr lang="en-US"/>
          </a:p>
        </p:txBody>
      </p:sp>
    </p:spTree>
    <p:extLst>
      <p:ext uri="{BB962C8B-B14F-4D97-AF65-F5344CB8AC3E}">
        <p14:creationId xmlns:p14="http://schemas.microsoft.com/office/powerpoint/2010/main" val="40636064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r>
              <a:rPr lang="en-US"/>
              <a:t>18-MST</a:t>
            </a:r>
          </a:p>
        </p:txBody>
      </p:sp>
      <p:sp>
        <p:nvSpPr>
          <p:cNvPr id="5" name="Slide Number Placeholder 4"/>
          <p:cNvSpPr>
            <a:spLocks noGrp="1"/>
          </p:cNvSpPr>
          <p:nvPr>
            <p:ph type="sldNum" sz="quarter" idx="12"/>
          </p:nvPr>
        </p:nvSpPr>
        <p:spPr/>
        <p:txBody>
          <a:bodyPr/>
          <a:lstStyle/>
          <a:p>
            <a:fld id="{0CC6F26D-DB4F-4BCF-BAA0-18255CB355A9}" type="slidenum">
              <a:rPr lang="en-US" smtClean="0"/>
              <a:t>‹#›</a:t>
            </a:fld>
            <a:endParaRPr lang="en-US"/>
          </a:p>
        </p:txBody>
      </p:sp>
    </p:spTree>
    <p:extLst>
      <p:ext uri="{BB962C8B-B14F-4D97-AF65-F5344CB8AC3E}">
        <p14:creationId xmlns:p14="http://schemas.microsoft.com/office/powerpoint/2010/main" val="1494978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r>
              <a:rPr lang="en-US"/>
              <a:t>18-MST</a:t>
            </a:r>
          </a:p>
        </p:txBody>
      </p:sp>
      <p:sp>
        <p:nvSpPr>
          <p:cNvPr id="4" name="Slide Number Placeholder 3"/>
          <p:cNvSpPr>
            <a:spLocks noGrp="1"/>
          </p:cNvSpPr>
          <p:nvPr>
            <p:ph type="sldNum" sz="quarter" idx="12"/>
          </p:nvPr>
        </p:nvSpPr>
        <p:spPr/>
        <p:txBody>
          <a:bodyPr/>
          <a:lstStyle/>
          <a:p>
            <a:fld id="{0CC6F26D-DB4F-4BCF-BAA0-18255CB355A9}" type="slidenum">
              <a:rPr lang="en-US" smtClean="0"/>
              <a:t>‹#›</a:t>
            </a:fld>
            <a:endParaRPr lang="en-US"/>
          </a:p>
        </p:txBody>
      </p:sp>
    </p:spTree>
    <p:extLst>
      <p:ext uri="{BB962C8B-B14F-4D97-AF65-F5344CB8AC3E}">
        <p14:creationId xmlns:p14="http://schemas.microsoft.com/office/powerpoint/2010/main" val="9393022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r>
              <a:rPr lang="en-US"/>
              <a:t>18-MST</a:t>
            </a:r>
          </a:p>
        </p:txBody>
      </p:sp>
      <p:sp>
        <p:nvSpPr>
          <p:cNvPr id="7" name="Slide Number Placeholder 6"/>
          <p:cNvSpPr>
            <a:spLocks noGrp="1"/>
          </p:cNvSpPr>
          <p:nvPr>
            <p:ph type="sldNum" sz="quarter" idx="12"/>
          </p:nvPr>
        </p:nvSpPr>
        <p:spPr/>
        <p:txBody>
          <a:bodyPr/>
          <a:lstStyle/>
          <a:p>
            <a:fld id="{0CC6F26D-DB4F-4BCF-BAA0-18255CB355A9}" type="slidenum">
              <a:rPr lang="en-US" smtClean="0"/>
              <a:t>‹#›</a:t>
            </a:fld>
            <a:endParaRPr lang="en-US"/>
          </a:p>
        </p:txBody>
      </p:sp>
    </p:spTree>
    <p:extLst>
      <p:ext uri="{BB962C8B-B14F-4D97-AF65-F5344CB8AC3E}">
        <p14:creationId xmlns:p14="http://schemas.microsoft.com/office/powerpoint/2010/main" val="3291021929"/>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r>
              <a:rPr lang="en-US"/>
              <a:t>18-MST</a:t>
            </a:r>
          </a:p>
        </p:txBody>
      </p:sp>
      <p:sp>
        <p:nvSpPr>
          <p:cNvPr id="7" name="Slide Number Placeholder 6"/>
          <p:cNvSpPr>
            <a:spLocks noGrp="1"/>
          </p:cNvSpPr>
          <p:nvPr>
            <p:ph type="sldNum" sz="quarter" idx="12"/>
          </p:nvPr>
        </p:nvSpPr>
        <p:spPr/>
        <p:txBody>
          <a:bodyPr/>
          <a:lstStyle/>
          <a:p>
            <a:fld id="{0CC6F26D-DB4F-4BCF-BAA0-18255CB355A9}" type="slidenum">
              <a:rPr lang="en-US" smtClean="0"/>
              <a:t>‹#›</a:t>
            </a:fld>
            <a:endParaRPr lang="en-US"/>
          </a:p>
        </p:txBody>
      </p:sp>
    </p:spTree>
    <p:extLst>
      <p:ext uri="{BB962C8B-B14F-4D97-AF65-F5344CB8AC3E}">
        <p14:creationId xmlns:p14="http://schemas.microsoft.com/office/powerpoint/2010/main" val="33986968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18-MST</a:t>
            </a:r>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C6F26D-DB4F-4BCF-BAA0-18255CB355A9}" type="slidenum">
              <a:rPr lang="en-US" smtClean="0"/>
              <a:t>‹#›</a:t>
            </a:fld>
            <a:endParaRPr lang="en-US"/>
          </a:p>
        </p:txBody>
      </p:sp>
    </p:spTree>
    <p:extLst>
      <p:ext uri="{BB962C8B-B14F-4D97-AF65-F5344CB8AC3E}">
        <p14:creationId xmlns:p14="http://schemas.microsoft.com/office/powerpoint/2010/main" val="349950600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5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p:cNvSpPr>
            <a:spLocks noGrp="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GB"/>
            </a:defPPr>
            <a:lvl1pPr marL="0" marR="0" indent="0" algn="ctr" defTabSz="914400" rtl="0" eaLnBrk="1" fontAlgn="base" latinLnBrk="0" hangingPunct="1">
              <a:lnSpc>
                <a:spcPct val="100000"/>
              </a:lnSpc>
              <a:spcBef>
                <a:spcPct val="0"/>
              </a:spcBef>
              <a:spcAft>
                <a:spcPct val="0"/>
              </a:spcAft>
              <a:buClrTx/>
              <a:buSzTx/>
              <a:buFontTx/>
              <a:buNone/>
              <a:tabLst/>
              <a:defRPr sz="1400" b="0" kern="1200">
                <a:solidFill>
                  <a:schemeClr val="tx1"/>
                </a:solidFill>
                <a:latin typeface="Tahoma" pitchFamily="34" charset="0"/>
                <a:ea typeface="+mn-ea"/>
                <a:cs typeface="+mn-cs"/>
              </a:defRPr>
            </a:lvl1pPr>
            <a:lvl2pPr marL="457200" algn="l" rtl="0" fontAlgn="base">
              <a:spcBef>
                <a:spcPct val="0"/>
              </a:spcBef>
              <a:spcAft>
                <a:spcPct val="0"/>
              </a:spcAft>
              <a:defRPr kern="1200">
                <a:solidFill>
                  <a:schemeClr val="tx1"/>
                </a:solidFill>
                <a:latin typeface="Tahoma" pitchFamily="34" charset="0"/>
                <a:ea typeface="+mn-ea"/>
                <a:cs typeface="+mn-cs"/>
              </a:defRPr>
            </a:lvl2pPr>
            <a:lvl3pPr marL="914400" algn="l" rtl="0" fontAlgn="base">
              <a:spcBef>
                <a:spcPct val="0"/>
              </a:spcBef>
              <a:spcAft>
                <a:spcPct val="0"/>
              </a:spcAft>
              <a:defRPr kern="1200">
                <a:solidFill>
                  <a:schemeClr val="tx1"/>
                </a:solidFill>
                <a:latin typeface="Tahoma" pitchFamily="34" charset="0"/>
                <a:ea typeface="+mn-ea"/>
                <a:cs typeface="+mn-cs"/>
              </a:defRPr>
            </a:lvl3pPr>
            <a:lvl4pPr marL="1371600" algn="l" rtl="0" fontAlgn="base">
              <a:spcBef>
                <a:spcPct val="0"/>
              </a:spcBef>
              <a:spcAft>
                <a:spcPct val="0"/>
              </a:spcAft>
              <a:defRPr kern="1200">
                <a:solidFill>
                  <a:schemeClr val="tx1"/>
                </a:solidFill>
                <a:latin typeface="Tahoma" pitchFamily="34" charset="0"/>
                <a:ea typeface="+mn-ea"/>
                <a:cs typeface="+mn-cs"/>
              </a:defRPr>
            </a:lvl4pPr>
            <a:lvl5pPr marL="1828800" algn="l" rtl="0" fontAlgn="base">
              <a:spcBef>
                <a:spcPct val="0"/>
              </a:spcBef>
              <a:spcAft>
                <a:spcPct val="0"/>
              </a:spcAft>
              <a:defRPr kern="1200">
                <a:solidFill>
                  <a:schemeClr val="tx1"/>
                </a:solidFill>
                <a:latin typeface="Tahoma" pitchFamily="34" charset="0"/>
                <a:ea typeface="+mn-ea"/>
                <a:cs typeface="+mn-cs"/>
              </a:defRPr>
            </a:lvl5pPr>
            <a:lvl6pPr marL="2286000" algn="l" defTabSz="914400" rtl="0" eaLnBrk="1" latinLnBrk="0" hangingPunct="1">
              <a:defRPr kern="1200">
                <a:solidFill>
                  <a:schemeClr val="tx1"/>
                </a:solidFill>
                <a:latin typeface="Tahoma" pitchFamily="34" charset="0"/>
                <a:ea typeface="+mn-ea"/>
                <a:cs typeface="+mn-cs"/>
              </a:defRPr>
            </a:lvl6pPr>
            <a:lvl7pPr marL="2743200" algn="l" defTabSz="914400" rtl="0" eaLnBrk="1" latinLnBrk="0" hangingPunct="1">
              <a:defRPr kern="1200">
                <a:solidFill>
                  <a:schemeClr val="tx1"/>
                </a:solidFill>
                <a:latin typeface="Tahoma" pitchFamily="34" charset="0"/>
                <a:ea typeface="+mn-ea"/>
                <a:cs typeface="+mn-cs"/>
              </a:defRPr>
            </a:lvl7pPr>
            <a:lvl8pPr marL="3200400" algn="l" defTabSz="914400" rtl="0" eaLnBrk="1" latinLnBrk="0" hangingPunct="1">
              <a:defRPr kern="1200">
                <a:solidFill>
                  <a:schemeClr val="tx1"/>
                </a:solidFill>
                <a:latin typeface="Tahoma" pitchFamily="34" charset="0"/>
                <a:ea typeface="+mn-ea"/>
                <a:cs typeface="+mn-cs"/>
              </a:defRPr>
            </a:lvl8pPr>
            <a:lvl9pPr marL="3657600" algn="l" defTabSz="914400" rtl="0" eaLnBrk="1" latinLnBrk="0" hangingPunct="1">
              <a:defRPr kern="1200">
                <a:solidFill>
                  <a:schemeClr val="tx1"/>
                </a:solidFill>
                <a:latin typeface="Tahoma" pitchFamily="34" charset="0"/>
                <a:ea typeface="+mn-ea"/>
                <a:cs typeface="+mn-cs"/>
              </a:defRPr>
            </a:lvl9pPr>
          </a:lstStyle>
          <a:p>
            <a:r>
              <a:rPr lang="en-GB" dirty="0"/>
              <a:t>18-MST</a:t>
            </a:r>
          </a:p>
        </p:txBody>
      </p:sp>
      <p:sp>
        <p:nvSpPr>
          <p:cNvPr id="6" name="Slide Number Placeholder 5"/>
          <p:cNvSpPr>
            <a:spLocks noGrp="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GB"/>
            </a:defPPr>
            <a:lvl1pPr algn="r" rtl="0" fontAlgn="base">
              <a:spcBef>
                <a:spcPct val="0"/>
              </a:spcBef>
              <a:spcAft>
                <a:spcPct val="0"/>
              </a:spcAft>
              <a:defRPr sz="1400" kern="1200">
                <a:solidFill>
                  <a:schemeClr val="tx1"/>
                </a:solidFill>
                <a:latin typeface="Tahoma" pitchFamily="34" charset="0"/>
                <a:ea typeface="+mn-ea"/>
                <a:cs typeface="+mn-cs"/>
              </a:defRPr>
            </a:lvl1pPr>
            <a:lvl2pPr marL="457200" algn="l" rtl="0" fontAlgn="base">
              <a:spcBef>
                <a:spcPct val="0"/>
              </a:spcBef>
              <a:spcAft>
                <a:spcPct val="0"/>
              </a:spcAft>
              <a:defRPr kern="1200">
                <a:solidFill>
                  <a:schemeClr val="tx1"/>
                </a:solidFill>
                <a:latin typeface="Tahoma" pitchFamily="34" charset="0"/>
                <a:ea typeface="+mn-ea"/>
                <a:cs typeface="+mn-cs"/>
              </a:defRPr>
            </a:lvl2pPr>
            <a:lvl3pPr marL="914400" algn="l" rtl="0" fontAlgn="base">
              <a:spcBef>
                <a:spcPct val="0"/>
              </a:spcBef>
              <a:spcAft>
                <a:spcPct val="0"/>
              </a:spcAft>
              <a:defRPr kern="1200">
                <a:solidFill>
                  <a:schemeClr val="tx1"/>
                </a:solidFill>
                <a:latin typeface="Tahoma" pitchFamily="34" charset="0"/>
                <a:ea typeface="+mn-ea"/>
                <a:cs typeface="+mn-cs"/>
              </a:defRPr>
            </a:lvl3pPr>
            <a:lvl4pPr marL="1371600" algn="l" rtl="0" fontAlgn="base">
              <a:spcBef>
                <a:spcPct val="0"/>
              </a:spcBef>
              <a:spcAft>
                <a:spcPct val="0"/>
              </a:spcAft>
              <a:defRPr kern="1200">
                <a:solidFill>
                  <a:schemeClr val="tx1"/>
                </a:solidFill>
                <a:latin typeface="Tahoma" pitchFamily="34" charset="0"/>
                <a:ea typeface="+mn-ea"/>
                <a:cs typeface="+mn-cs"/>
              </a:defRPr>
            </a:lvl4pPr>
            <a:lvl5pPr marL="1828800" algn="l" rtl="0" fontAlgn="base">
              <a:spcBef>
                <a:spcPct val="0"/>
              </a:spcBef>
              <a:spcAft>
                <a:spcPct val="0"/>
              </a:spcAft>
              <a:defRPr kern="1200">
                <a:solidFill>
                  <a:schemeClr val="tx1"/>
                </a:solidFill>
                <a:latin typeface="Tahoma" pitchFamily="34" charset="0"/>
                <a:ea typeface="+mn-ea"/>
                <a:cs typeface="+mn-cs"/>
              </a:defRPr>
            </a:lvl5pPr>
            <a:lvl6pPr marL="2286000" algn="l" defTabSz="914400" rtl="0" eaLnBrk="1" latinLnBrk="0" hangingPunct="1">
              <a:defRPr kern="1200">
                <a:solidFill>
                  <a:schemeClr val="tx1"/>
                </a:solidFill>
                <a:latin typeface="Tahoma" pitchFamily="34" charset="0"/>
                <a:ea typeface="+mn-ea"/>
                <a:cs typeface="+mn-cs"/>
              </a:defRPr>
            </a:lvl6pPr>
            <a:lvl7pPr marL="2743200" algn="l" defTabSz="914400" rtl="0" eaLnBrk="1" latinLnBrk="0" hangingPunct="1">
              <a:defRPr kern="1200">
                <a:solidFill>
                  <a:schemeClr val="tx1"/>
                </a:solidFill>
                <a:latin typeface="Tahoma" pitchFamily="34" charset="0"/>
                <a:ea typeface="+mn-ea"/>
                <a:cs typeface="+mn-cs"/>
              </a:defRPr>
            </a:lvl7pPr>
            <a:lvl8pPr marL="3200400" algn="l" defTabSz="914400" rtl="0" eaLnBrk="1" latinLnBrk="0" hangingPunct="1">
              <a:defRPr kern="1200">
                <a:solidFill>
                  <a:schemeClr val="tx1"/>
                </a:solidFill>
                <a:latin typeface="Tahoma" pitchFamily="34" charset="0"/>
                <a:ea typeface="+mn-ea"/>
                <a:cs typeface="+mn-cs"/>
              </a:defRPr>
            </a:lvl8pPr>
            <a:lvl9pPr marL="3657600" algn="l" defTabSz="914400" rtl="0" eaLnBrk="1" latinLnBrk="0" hangingPunct="1">
              <a:defRPr kern="1200">
                <a:solidFill>
                  <a:schemeClr val="tx1"/>
                </a:solidFill>
                <a:latin typeface="Tahoma" pitchFamily="34" charset="0"/>
                <a:ea typeface="+mn-ea"/>
                <a:cs typeface="+mn-cs"/>
              </a:defRPr>
            </a:lvl9pPr>
          </a:lstStyle>
          <a:p>
            <a:fld id="{930464EE-74C5-42DE-B41A-1E7939C181C3}" type="slidenum">
              <a:rPr lang="en-GB" smtClean="0"/>
              <a:pPr/>
              <a:t>1</a:t>
            </a:fld>
            <a:endParaRPr lang="en-GB" dirty="0"/>
          </a:p>
        </p:txBody>
      </p:sp>
      <p:sp>
        <p:nvSpPr>
          <p:cNvPr id="3" name="Title 2"/>
          <p:cNvSpPr>
            <a:spLocks noGrp="1"/>
          </p:cNvSpPr>
          <p:nvPr>
            <p:ph type="ctrTitle"/>
          </p:nvPr>
        </p:nvSpPr>
        <p:spPr/>
        <p:txBody>
          <a:bodyPr/>
          <a:lstStyle/>
          <a:p>
            <a:r>
              <a:rPr lang="de-DE" dirty="0"/>
              <a:t>Data Structures</a:t>
            </a:r>
            <a:endParaRPr lang="en-US" sz="2100" dirty="0">
              <a:solidFill>
                <a:schemeClr val="tx1"/>
              </a:solidFill>
            </a:endParaRPr>
          </a:p>
        </p:txBody>
      </p:sp>
      <p:sp>
        <p:nvSpPr>
          <p:cNvPr id="4" name="Subtitle 3"/>
          <p:cNvSpPr>
            <a:spLocks noGrp="1"/>
          </p:cNvSpPr>
          <p:nvPr>
            <p:ph type="subTitle" idx="1"/>
          </p:nvPr>
        </p:nvSpPr>
        <p:spPr/>
        <p:txBody>
          <a:bodyPr/>
          <a:lstStyle/>
          <a:p>
            <a:r>
              <a:rPr lang="de-DE" b="1" dirty="0"/>
              <a:t>18. Minimum </a:t>
            </a:r>
            <a:r>
              <a:rPr lang="de-DE" b="1" dirty="0" err="1"/>
              <a:t>Spanning</a:t>
            </a:r>
            <a:r>
              <a:rPr lang="de-DE" b="1" dirty="0"/>
              <a:t> </a:t>
            </a:r>
            <a:r>
              <a:rPr lang="de-DE" b="1" dirty="0" err="1"/>
              <a:t>Trees</a:t>
            </a:r>
            <a:endParaRPr lang="de-DE" b="1"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Prim’s Algorithm: pseudocode</a:t>
            </a:r>
          </a:p>
        </p:txBody>
      </p:sp>
      <p:sp>
        <p:nvSpPr>
          <p:cNvPr id="4" name="Slide Number Placeholder 3"/>
          <p:cNvSpPr>
            <a:spLocks noGrp="1"/>
          </p:cNvSpPr>
          <p:nvPr>
            <p:ph type="sldNum" sz="quarter" idx="10"/>
          </p:nvPr>
        </p:nvSpPr>
        <p:spPr/>
        <p:txBody>
          <a:bodyPr/>
          <a:lstStyle/>
          <a:p>
            <a:pPr>
              <a:defRPr/>
            </a:pPr>
            <a:fld id="{1F4BC561-BCEA-4F0B-95C2-8CA863EDD649}" type="slidenum">
              <a:rPr lang="de-DE" altLang="zh-CN" smtClean="0"/>
              <a:pPr>
                <a:defRPr/>
              </a:pPr>
              <a:t>10</a:t>
            </a:fld>
            <a:endParaRPr lang="de-DE" altLang="zh-CN" dirty="0"/>
          </a:p>
        </p:txBody>
      </p:sp>
      <p:pic>
        <p:nvPicPr>
          <p:cNvPr id="5" name="Picture 4"/>
          <p:cNvPicPr>
            <a:picLocks noChangeAspect="1"/>
          </p:cNvPicPr>
          <p:nvPr/>
        </p:nvPicPr>
        <p:blipFill>
          <a:blip r:embed="rId2"/>
          <a:stretch>
            <a:fillRect/>
          </a:stretch>
        </p:blipFill>
        <p:spPr>
          <a:xfrm>
            <a:off x="1960317" y="1532058"/>
            <a:ext cx="4924425" cy="4057650"/>
          </a:xfrm>
          <a:prstGeom prst="rect">
            <a:avLst/>
          </a:prstGeom>
        </p:spPr>
      </p:pic>
    </p:spTree>
    <p:extLst>
      <p:ext uri="{BB962C8B-B14F-4D97-AF65-F5344CB8AC3E}">
        <p14:creationId xmlns:p14="http://schemas.microsoft.com/office/powerpoint/2010/main" val="172652653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Prim’s Algorithm: overview</a:t>
            </a:r>
          </a:p>
        </p:txBody>
      </p:sp>
      <p:sp>
        <p:nvSpPr>
          <p:cNvPr id="3" name="Content Placeholder 2"/>
          <p:cNvSpPr>
            <a:spLocks noGrp="1"/>
          </p:cNvSpPr>
          <p:nvPr>
            <p:ph idx="1"/>
          </p:nvPr>
        </p:nvSpPr>
        <p:spPr>
          <a:xfrm>
            <a:off x="565150" y="931984"/>
            <a:ext cx="7886700" cy="4998795"/>
          </a:xfrm>
        </p:spPr>
        <p:txBody>
          <a:bodyPr/>
          <a:lstStyle/>
          <a:p>
            <a:r>
              <a:rPr lang="en-US" dirty="0"/>
              <a:t>Initialize the table</a:t>
            </a:r>
          </a:p>
          <a:p>
            <a:pPr lvl="1"/>
            <a:r>
              <a:rPr lang="en-GB" dirty="0"/>
              <a:t>select root vertex, set distance to 0</a:t>
            </a:r>
          </a:p>
          <a:p>
            <a:pPr lvl="1"/>
            <a:r>
              <a:rPr lang="en-US" dirty="0"/>
              <a:t>visited to false</a:t>
            </a:r>
          </a:p>
          <a:p>
            <a:pPr lvl="1"/>
            <a:r>
              <a:rPr lang="en-US" dirty="0"/>
              <a:t>parent to 0</a:t>
            </a:r>
          </a:p>
        </p:txBody>
      </p:sp>
      <p:sp>
        <p:nvSpPr>
          <p:cNvPr id="4" name="Slide Number Placeholder 3"/>
          <p:cNvSpPr>
            <a:spLocks noGrp="1"/>
          </p:cNvSpPr>
          <p:nvPr>
            <p:ph type="sldNum" sz="quarter" idx="10"/>
          </p:nvPr>
        </p:nvSpPr>
        <p:spPr/>
        <p:txBody>
          <a:bodyPr/>
          <a:lstStyle/>
          <a:p>
            <a:pPr>
              <a:defRPr/>
            </a:pPr>
            <a:fld id="{1F4BC561-BCEA-4F0B-95C2-8CA863EDD649}" type="slidenum">
              <a:rPr lang="de-DE" altLang="zh-CN" smtClean="0"/>
              <a:pPr>
                <a:defRPr/>
              </a:pPr>
              <a:t>11</a:t>
            </a:fld>
            <a:endParaRPr lang="de-DE" altLang="zh-CN" dirty="0"/>
          </a:p>
        </p:txBody>
      </p:sp>
      <p:pic>
        <p:nvPicPr>
          <p:cNvPr id="5" name="Picture 4"/>
          <p:cNvPicPr>
            <a:picLocks noChangeAspect="1"/>
          </p:cNvPicPr>
          <p:nvPr/>
        </p:nvPicPr>
        <p:blipFill>
          <a:blip r:embed="rId2"/>
          <a:stretch>
            <a:fillRect/>
          </a:stretch>
        </p:blipFill>
        <p:spPr>
          <a:xfrm>
            <a:off x="3975660" y="3371151"/>
            <a:ext cx="3050615" cy="3108960"/>
          </a:xfrm>
          <a:prstGeom prst="rect">
            <a:avLst/>
          </a:prstGeom>
        </p:spPr>
      </p:pic>
      <p:pic>
        <p:nvPicPr>
          <p:cNvPr id="6" name="Picture 5"/>
          <p:cNvPicPr>
            <a:picLocks noChangeAspect="1"/>
          </p:cNvPicPr>
          <p:nvPr/>
        </p:nvPicPr>
        <p:blipFill>
          <a:blip r:embed="rId3"/>
          <a:stretch>
            <a:fillRect/>
          </a:stretch>
        </p:blipFill>
        <p:spPr>
          <a:xfrm>
            <a:off x="7518400" y="1160765"/>
            <a:ext cx="876300" cy="828675"/>
          </a:xfrm>
          <a:prstGeom prst="rect">
            <a:avLst/>
          </a:prstGeom>
        </p:spPr>
      </p:pic>
      <p:graphicFrame>
        <p:nvGraphicFramePr>
          <p:cNvPr id="7" name="Table 6"/>
          <p:cNvGraphicFramePr>
            <a:graphicFrameLocks noGrp="1"/>
          </p:cNvGraphicFramePr>
          <p:nvPr>
            <p:extLst>
              <p:ext uri="{D42A27DB-BD31-4B8C-83A1-F6EECF244321}">
                <p14:modId xmlns:p14="http://schemas.microsoft.com/office/powerpoint/2010/main" val="4250202143"/>
              </p:ext>
            </p:extLst>
          </p:nvPr>
        </p:nvGraphicFramePr>
        <p:xfrm>
          <a:off x="35168" y="2781871"/>
          <a:ext cx="3917707" cy="3657600"/>
        </p:xfrm>
        <a:graphic>
          <a:graphicData uri="http://schemas.openxmlformats.org/drawingml/2006/table">
            <a:tbl>
              <a:tblPr firstRow="1" bandRow="1">
                <a:tableStyleId>{5C22544A-7EE6-4342-B048-85BDC9FD1C3A}</a:tableStyleId>
              </a:tblPr>
              <a:tblGrid>
                <a:gridCol w="941026">
                  <a:extLst>
                    <a:ext uri="{9D8B030D-6E8A-4147-A177-3AD203B41FA5}">
                      <a16:colId xmlns:a16="http://schemas.microsoft.com/office/drawing/2014/main" val="144836549"/>
                    </a:ext>
                  </a:extLst>
                </a:gridCol>
                <a:gridCol w="963243">
                  <a:extLst>
                    <a:ext uri="{9D8B030D-6E8A-4147-A177-3AD203B41FA5}">
                      <a16:colId xmlns:a16="http://schemas.microsoft.com/office/drawing/2014/main" val="3991611600"/>
                    </a:ext>
                  </a:extLst>
                </a:gridCol>
                <a:gridCol w="1081454">
                  <a:extLst>
                    <a:ext uri="{9D8B030D-6E8A-4147-A177-3AD203B41FA5}">
                      <a16:colId xmlns:a16="http://schemas.microsoft.com/office/drawing/2014/main" val="4223183080"/>
                    </a:ext>
                  </a:extLst>
                </a:gridCol>
                <a:gridCol w="931984">
                  <a:extLst>
                    <a:ext uri="{9D8B030D-6E8A-4147-A177-3AD203B41FA5}">
                      <a16:colId xmlns:a16="http://schemas.microsoft.com/office/drawing/2014/main" val="1320372695"/>
                    </a:ext>
                  </a:extLst>
                </a:gridCol>
              </a:tblGrid>
              <a:tr h="327056">
                <a:tc>
                  <a:txBody>
                    <a:bodyPr/>
                    <a:lstStyle/>
                    <a:p>
                      <a:pPr algn="ctr"/>
                      <a:r>
                        <a:rPr lang="de-DE" b="0" dirty="0">
                          <a:latin typeface="Arial" panose="020B0604020202020204" pitchFamily="34" charset="0"/>
                          <a:cs typeface="Arial" panose="020B0604020202020204" pitchFamily="34" charset="0"/>
                        </a:rPr>
                        <a:t>Vertex</a:t>
                      </a:r>
                      <a:endParaRPr lang="en-US" b="0" dirty="0">
                        <a:latin typeface="Arial" panose="020B0604020202020204" pitchFamily="34" charset="0"/>
                        <a:cs typeface="Arial" panose="020B0604020202020204" pitchFamily="34" charset="0"/>
                      </a:endParaRPr>
                    </a:p>
                  </a:txBody>
                  <a:tcPr/>
                </a:tc>
                <a:tc>
                  <a:txBody>
                    <a:bodyPr/>
                    <a:lstStyle/>
                    <a:p>
                      <a:pPr algn="ctr"/>
                      <a:r>
                        <a:rPr lang="de-DE" b="0" dirty="0">
                          <a:latin typeface="Arial" panose="020B0604020202020204" pitchFamily="34" charset="0"/>
                          <a:cs typeface="Arial" panose="020B0604020202020204" pitchFamily="34" charset="0"/>
                        </a:rPr>
                        <a:t>Visited</a:t>
                      </a:r>
                      <a:endParaRPr lang="en-US" b="0" dirty="0">
                        <a:latin typeface="Arial" panose="020B0604020202020204" pitchFamily="34" charset="0"/>
                        <a:cs typeface="Arial" panose="020B0604020202020204" pitchFamily="34" charset="0"/>
                      </a:endParaRPr>
                    </a:p>
                  </a:txBody>
                  <a:tcPr/>
                </a:tc>
                <a:tc>
                  <a:txBody>
                    <a:bodyPr/>
                    <a:lstStyle/>
                    <a:p>
                      <a:pPr algn="ctr"/>
                      <a:r>
                        <a:rPr lang="de-DE" b="0" dirty="0">
                          <a:latin typeface="Arial" panose="020B0604020202020204" pitchFamily="34" charset="0"/>
                          <a:cs typeface="Arial" panose="020B0604020202020204" pitchFamily="34" charset="0"/>
                        </a:rPr>
                        <a:t>Distance</a:t>
                      </a:r>
                      <a:endParaRPr lang="en-US" b="0" dirty="0">
                        <a:latin typeface="Arial" panose="020B0604020202020204" pitchFamily="34" charset="0"/>
                        <a:cs typeface="Arial" panose="020B0604020202020204" pitchFamily="34" charset="0"/>
                      </a:endParaRPr>
                    </a:p>
                  </a:txBody>
                  <a:tcPr/>
                </a:tc>
                <a:tc>
                  <a:txBody>
                    <a:bodyPr/>
                    <a:lstStyle/>
                    <a:p>
                      <a:pPr algn="ctr"/>
                      <a:r>
                        <a:rPr lang="de-DE" b="0" dirty="0">
                          <a:latin typeface="Arial" panose="020B0604020202020204" pitchFamily="34" charset="0"/>
                          <a:cs typeface="Arial" panose="020B0604020202020204" pitchFamily="34" charset="0"/>
                        </a:rPr>
                        <a:t>Parent</a:t>
                      </a:r>
                      <a:endParaRPr lang="en-US"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582233025"/>
                  </a:ext>
                </a:extLst>
              </a:tr>
              <a:tr h="327056">
                <a:tc>
                  <a:txBody>
                    <a:bodyPr/>
                    <a:lstStyle/>
                    <a:p>
                      <a:pPr algn="ctr"/>
                      <a:r>
                        <a:rPr lang="de-DE" dirty="0">
                          <a:latin typeface="Arial" panose="020B0604020202020204" pitchFamily="34" charset="0"/>
                          <a:cs typeface="Arial" panose="020B0604020202020204" pitchFamily="34" charset="0"/>
                        </a:rPr>
                        <a:t>1</a:t>
                      </a:r>
                      <a:endParaRPr lang="en-US" dirty="0">
                        <a:latin typeface="Arial" panose="020B0604020202020204" pitchFamily="34" charset="0"/>
                        <a:cs typeface="Arial" panose="020B0604020202020204" pitchFamily="34" charset="0"/>
                      </a:endParaRPr>
                    </a:p>
                  </a:txBody>
                  <a:tcPr/>
                </a:tc>
                <a:tc>
                  <a:txBody>
                    <a:bodyPr/>
                    <a:lstStyle/>
                    <a:p>
                      <a:pPr algn="ctr"/>
                      <a:r>
                        <a:rPr lang="de-DE" dirty="0">
                          <a:latin typeface="Arial" panose="020B0604020202020204" pitchFamily="34" charset="0"/>
                          <a:cs typeface="Arial" panose="020B0604020202020204" pitchFamily="34" charset="0"/>
                        </a:rPr>
                        <a:t>F</a:t>
                      </a:r>
                      <a:endParaRPr lang="en-US" dirty="0">
                        <a:latin typeface="Arial" panose="020B0604020202020204" pitchFamily="34" charset="0"/>
                        <a:cs typeface="Arial" panose="020B0604020202020204" pitchFamily="34" charset="0"/>
                      </a:endParaRPr>
                    </a:p>
                  </a:txBody>
                  <a:tcPr/>
                </a:tc>
                <a:tc>
                  <a:txBody>
                    <a:bodyPr/>
                    <a:lstStyle/>
                    <a:p>
                      <a:pPr algn="ctr"/>
                      <a:r>
                        <a:rPr lang="de-DE" dirty="0">
                          <a:latin typeface="Arial" panose="020B0604020202020204" pitchFamily="34" charset="0"/>
                          <a:cs typeface="Arial" panose="020B0604020202020204" pitchFamily="34" charset="0"/>
                        </a:rPr>
                        <a:t>0</a:t>
                      </a:r>
                      <a:endParaRPr lang="en-US" dirty="0">
                        <a:latin typeface="Arial" panose="020B0604020202020204" pitchFamily="34" charset="0"/>
                        <a:cs typeface="Arial" panose="020B0604020202020204" pitchFamily="34" charset="0"/>
                      </a:endParaRPr>
                    </a:p>
                  </a:txBody>
                  <a:tcPr/>
                </a:tc>
                <a:tc>
                  <a:txBody>
                    <a:bodyPr/>
                    <a:lstStyle/>
                    <a:p>
                      <a:pPr algn="ctr"/>
                      <a:r>
                        <a:rPr lang="de-DE" dirty="0">
                          <a:latin typeface="Arial" panose="020B0604020202020204" pitchFamily="34" charset="0"/>
                          <a:cs typeface="Arial" panose="020B0604020202020204" pitchFamily="34" charset="0"/>
                        </a:rPr>
                        <a:t>0</a:t>
                      </a:r>
                      <a:endParaRPr lang="en-US"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93311195"/>
                  </a:ext>
                </a:extLst>
              </a:tr>
              <a:tr h="327056">
                <a:tc>
                  <a:txBody>
                    <a:bodyPr/>
                    <a:lstStyle/>
                    <a:p>
                      <a:pPr algn="ctr"/>
                      <a:r>
                        <a:rPr lang="de-DE" dirty="0">
                          <a:latin typeface="Arial" panose="020B0604020202020204" pitchFamily="34" charset="0"/>
                          <a:cs typeface="Arial" panose="020B0604020202020204" pitchFamily="34" charset="0"/>
                        </a:rPr>
                        <a:t>2</a:t>
                      </a:r>
                      <a:endParaRPr lang="en-US" dirty="0">
                        <a:latin typeface="Arial" panose="020B0604020202020204" pitchFamily="34" charset="0"/>
                        <a:cs typeface="Arial" panose="020B0604020202020204" pitchFamily="34" charset="0"/>
                      </a:endParaRPr>
                    </a:p>
                  </a:txBody>
                  <a:tcPr/>
                </a:tc>
                <a:tc>
                  <a:txBody>
                    <a:bodyPr/>
                    <a:lstStyle/>
                    <a:p>
                      <a:pPr algn="ctr"/>
                      <a:r>
                        <a:rPr lang="de-DE" dirty="0">
                          <a:latin typeface="Arial" panose="020B0604020202020204" pitchFamily="34" charset="0"/>
                          <a:cs typeface="Arial" panose="020B0604020202020204" pitchFamily="34" charset="0"/>
                        </a:rPr>
                        <a:t>F</a:t>
                      </a:r>
                      <a:endParaRPr lang="en-US"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i="0" dirty="0">
                          <a:latin typeface="Arial" panose="020B0604020202020204" pitchFamily="34" charset="0"/>
                          <a:cs typeface="Arial" panose="020B0604020202020204" pitchFamily="34" charset="0"/>
                        </a:rPr>
                        <a:t>∞</a:t>
                      </a:r>
                    </a:p>
                  </a:txBody>
                  <a:tcPr/>
                </a:tc>
                <a:tc>
                  <a:txBody>
                    <a:bodyPr/>
                    <a:lstStyle/>
                    <a:p>
                      <a:pPr algn="ctr"/>
                      <a:r>
                        <a:rPr lang="de-DE" dirty="0">
                          <a:latin typeface="Arial" panose="020B0604020202020204" pitchFamily="34" charset="0"/>
                          <a:cs typeface="Arial" panose="020B0604020202020204" pitchFamily="34" charset="0"/>
                        </a:rPr>
                        <a:t>0</a:t>
                      </a:r>
                      <a:endParaRPr lang="en-US"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35022931"/>
                  </a:ext>
                </a:extLst>
              </a:tr>
              <a:tr h="327056">
                <a:tc>
                  <a:txBody>
                    <a:bodyPr/>
                    <a:lstStyle/>
                    <a:p>
                      <a:pPr algn="ctr"/>
                      <a:r>
                        <a:rPr lang="de-DE" dirty="0">
                          <a:latin typeface="Arial" panose="020B0604020202020204" pitchFamily="34" charset="0"/>
                          <a:cs typeface="Arial" panose="020B0604020202020204" pitchFamily="34" charset="0"/>
                        </a:rPr>
                        <a:t>3</a:t>
                      </a:r>
                      <a:endParaRPr lang="en-US" dirty="0">
                        <a:latin typeface="Arial" panose="020B0604020202020204" pitchFamily="34" charset="0"/>
                        <a:cs typeface="Arial" panose="020B0604020202020204" pitchFamily="34" charset="0"/>
                      </a:endParaRPr>
                    </a:p>
                  </a:txBody>
                  <a:tcPr/>
                </a:tc>
                <a:tc>
                  <a:txBody>
                    <a:bodyPr/>
                    <a:lstStyle/>
                    <a:p>
                      <a:pPr algn="ctr"/>
                      <a:r>
                        <a:rPr lang="de-DE" dirty="0">
                          <a:latin typeface="Arial" panose="020B0604020202020204" pitchFamily="34" charset="0"/>
                          <a:cs typeface="Arial" panose="020B0604020202020204" pitchFamily="34" charset="0"/>
                        </a:rPr>
                        <a:t>F</a:t>
                      </a:r>
                      <a:endParaRPr lang="en-US"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i="0" dirty="0">
                          <a:latin typeface="Arial" panose="020B0604020202020204" pitchFamily="34" charset="0"/>
                          <a:cs typeface="Arial" panose="020B0604020202020204" pitchFamily="34" charset="0"/>
                        </a:rPr>
                        <a:t>∞</a:t>
                      </a:r>
                    </a:p>
                  </a:txBody>
                  <a:tcPr/>
                </a:tc>
                <a:tc>
                  <a:txBody>
                    <a:bodyPr/>
                    <a:lstStyle/>
                    <a:p>
                      <a:pPr algn="ctr"/>
                      <a:r>
                        <a:rPr lang="de-DE" dirty="0">
                          <a:latin typeface="Arial" panose="020B0604020202020204" pitchFamily="34" charset="0"/>
                          <a:cs typeface="Arial" panose="020B0604020202020204" pitchFamily="34" charset="0"/>
                        </a:rPr>
                        <a:t>0</a:t>
                      </a:r>
                      <a:endParaRPr lang="en-US"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41154294"/>
                  </a:ext>
                </a:extLst>
              </a:tr>
              <a:tr h="327056">
                <a:tc>
                  <a:txBody>
                    <a:bodyPr/>
                    <a:lstStyle/>
                    <a:p>
                      <a:pPr algn="ctr"/>
                      <a:r>
                        <a:rPr lang="de-DE" dirty="0">
                          <a:latin typeface="Arial" panose="020B0604020202020204" pitchFamily="34" charset="0"/>
                          <a:cs typeface="Arial" panose="020B0604020202020204" pitchFamily="34" charset="0"/>
                        </a:rPr>
                        <a:t>4</a:t>
                      </a:r>
                      <a:endParaRPr lang="en-US" dirty="0">
                        <a:latin typeface="Arial" panose="020B0604020202020204" pitchFamily="34" charset="0"/>
                        <a:cs typeface="Arial" panose="020B0604020202020204" pitchFamily="34" charset="0"/>
                      </a:endParaRPr>
                    </a:p>
                  </a:txBody>
                  <a:tcPr/>
                </a:tc>
                <a:tc>
                  <a:txBody>
                    <a:bodyPr/>
                    <a:lstStyle/>
                    <a:p>
                      <a:pPr algn="ctr"/>
                      <a:r>
                        <a:rPr lang="de-DE" dirty="0">
                          <a:latin typeface="Arial" panose="020B0604020202020204" pitchFamily="34" charset="0"/>
                          <a:cs typeface="Arial" panose="020B0604020202020204" pitchFamily="34" charset="0"/>
                        </a:rPr>
                        <a:t>F</a:t>
                      </a:r>
                      <a:endParaRPr lang="en-US"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i="0" dirty="0">
                          <a:latin typeface="Arial" panose="020B0604020202020204" pitchFamily="34" charset="0"/>
                          <a:cs typeface="Arial" panose="020B0604020202020204" pitchFamily="34" charset="0"/>
                        </a:rPr>
                        <a:t>∞</a:t>
                      </a:r>
                    </a:p>
                  </a:txBody>
                  <a:tcPr/>
                </a:tc>
                <a:tc>
                  <a:txBody>
                    <a:bodyPr/>
                    <a:lstStyle/>
                    <a:p>
                      <a:pPr algn="ctr"/>
                      <a:r>
                        <a:rPr lang="de-DE" dirty="0">
                          <a:latin typeface="Arial" panose="020B0604020202020204" pitchFamily="34" charset="0"/>
                          <a:cs typeface="Arial" panose="020B0604020202020204" pitchFamily="34" charset="0"/>
                        </a:rPr>
                        <a:t>0</a:t>
                      </a:r>
                      <a:endParaRPr lang="en-US"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84912651"/>
                  </a:ext>
                </a:extLst>
              </a:tr>
              <a:tr h="327056">
                <a:tc>
                  <a:txBody>
                    <a:bodyPr/>
                    <a:lstStyle/>
                    <a:p>
                      <a:pPr algn="ctr"/>
                      <a:r>
                        <a:rPr lang="de-DE" dirty="0">
                          <a:latin typeface="Arial" panose="020B0604020202020204" pitchFamily="34" charset="0"/>
                          <a:cs typeface="Arial" panose="020B0604020202020204" pitchFamily="34" charset="0"/>
                        </a:rPr>
                        <a:t>5</a:t>
                      </a:r>
                      <a:endParaRPr lang="en-US" dirty="0">
                        <a:latin typeface="Arial" panose="020B0604020202020204" pitchFamily="34" charset="0"/>
                        <a:cs typeface="Arial" panose="020B0604020202020204" pitchFamily="34" charset="0"/>
                      </a:endParaRPr>
                    </a:p>
                  </a:txBody>
                  <a:tcPr/>
                </a:tc>
                <a:tc>
                  <a:txBody>
                    <a:bodyPr/>
                    <a:lstStyle/>
                    <a:p>
                      <a:pPr algn="ctr"/>
                      <a:r>
                        <a:rPr lang="de-DE" dirty="0">
                          <a:latin typeface="Arial" panose="020B0604020202020204" pitchFamily="34" charset="0"/>
                          <a:cs typeface="Arial" panose="020B0604020202020204" pitchFamily="34" charset="0"/>
                        </a:rPr>
                        <a:t>F</a:t>
                      </a:r>
                      <a:endParaRPr lang="en-US"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i="0" dirty="0">
                          <a:latin typeface="Arial" panose="020B0604020202020204" pitchFamily="34" charset="0"/>
                          <a:cs typeface="Arial" panose="020B0604020202020204" pitchFamily="34" charset="0"/>
                        </a:rPr>
                        <a:t>∞</a:t>
                      </a:r>
                    </a:p>
                  </a:txBody>
                  <a:tcPr/>
                </a:tc>
                <a:tc>
                  <a:txBody>
                    <a:bodyPr/>
                    <a:lstStyle/>
                    <a:p>
                      <a:pPr algn="ctr"/>
                      <a:r>
                        <a:rPr lang="de-DE" dirty="0">
                          <a:latin typeface="Arial" panose="020B0604020202020204" pitchFamily="34" charset="0"/>
                          <a:cs typeface="Arial" panose="020B0604020202020204" pitchFamily="34" charset="0"/>
                        </a:rPr>
                        <a:t>0</a:t>
                      </a:r>
                      <a:endParaRPr lang="en-US"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12882942"/>
                  </a:ext>
                </a:extLst>
              </a:tr>
              <a:tr h="327056">
                <a:tc>
                  <a:txBody>
                    <a:bodyPr/>
                    <a:lstStyle/>
                    <a:p>
                      <a:pPr algn="ctr"/>
                      <a:r>
                        <a:rPr lang="de-DE" dirty="0">
                          <a:latin typeface="Arial" panose="020B0604020202020204" pitchFamily="34" charset="0"/>
                          <a:cs typeface="Arial" panose="020B0604020202020204" pitchFamily="34" charset="0"/>
                        </a:rPr>
                        <a:t>6</a:t>
                      </a:r>
                      <a:endParaRPr lang="en-US" dirty="0">
                        <a:latin typeface="Arial" panose="020B0604020202020204" pitchFamily="34" charset="0"/>
                        <a:cs typeface="Arial" panose="020B0604020202020204" pitchFamily="34" charset="0"/>
                      </a:endParaRPr>
                    </a:p>
                  </a:txBody>
                  <a:tcPr/>
                </a:tc>
                <a:tc>
                  <a:txBody>
                    <a:bodyPr/>
                    <a:lstStyle/>
                    <a:p>
                      <a:pPr algn="ctr"/>
                      <a:r>
                        <a:rPr lang="de-DE" dirty="0">
                          <a:latin typeface="Arial" panose="020B0604020202020204" pitchFamily="34" charset="0"/>
                          <a:cs typeface="Arial" panose="020B0604020202020204" pitchFamily="34" charset="0"/>
                        </a:rPr>
                        <a:t>F</a:t>
                      </a:r>
                      <a:endParaRPr lang="en-US"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i="0" dirty="0">
                          <a:latin typeface="Arial" panose="020B0604020202020204" pitchFamily="34" charset="0"/>
                          <a:cs typeface="Arial" panose="020B0604020202020204" pitchFamily="34" charset="0"/>
                        </a:rPr>
                        <a:t>∞</a:t>
                      </a:r>
                    </a:p>
                  </a:txBody>
                  <a:tcPr/>
                </a:tc>
                <a:tc>
                  <a:txBody>
                    <a:bodyPr/>
                    <a:lstStyle/>
                    <a:p>
                      <a:pPr algn="ctr"/>
                      <a:r>
                        <a:rPr lang="de-DE" dirty="0">
                          <a:latin typeface="Arial" panose="020B0604020202020204" pitchFamily="34" charset="0"/>
                          <a:cs typeface="Arial" panose="020B0604020202020204" pitchFamily="34" charset="0"/>
                        </a:rPr>
                        <a:t>0</a:t>
                      </a:r>
                      <a:endParaRPr lang="en-US"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08361270"/>
                  </a:ext>
                </a:extLst>
              </a:tr>
              <a:tr h="327056">
                <a:tc>
                  <a:txBody>
                    <a:bodyPr/>
                    <a:lstStyle/>
                    <a:p>
                      <a:pPr algn="ctr"/>
                      <a:r>
                        <a:rPr lang="de-DE" dirty="0">
                          <a:latin typeface="Arial" panose="020B0604020202020204" pitchFamily="34" charset="0"/>
                          <a:cs typeface="Arial" panose="020B0604020202020204" pitchFamily="34" charset="0"/>
                        </a:rPr>
                        <a:t>7</a:t>
                      </a:r>
                      <a:endParaRPr lang="en-US" dirty="0">
                        <a:latin typeface="Arial" panose="020B0604020202020204" pitchFamily="34" charset="0"/>
                        <a:cs typeface="Arial" panose="020B0604020202020204" pitchFamily="34" charset="0"/>
                      </a:endParaRPr>
                    </a:p>
                  </a:txBody>
                  <a:tcPr/>
                </a:tc>
                <a:tc>
                  <a:txBody>
                    <a:bodyPr/>
                    <a:lstStyle/>
                    <a:p>
                      <a:pPr algn="ctr"/>
                      <a:r>
                        <a:rPr lang="de-DE" dirty="0">
                          <a:latin typeface="Arial" panose="020B0604020202020204" pitchFamily="34" charset="0"/>
                          <a:cs typeface="Arial" panose="020B0604020202020204" pitchFamily="34" charset="0"/>
                        </a:rPr>
                        <a:t>F</a:t>
                      </a:r>
                      <a:endParaRPr lang="en-US"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i="0" dirty="0">
                          <a:latin typeface="Arial" panose="020B0604020202020204" pitchFamily="34" charset="0"/>
                          <a:cs typeface="Arial" panose="020B0604020202020204" pitchFamily="34" charset="0"/>
                        </a:rPr>
                        <a:t>∞</a:t>
                      </a:r>
                    </a:p>
                  </a:txBody>
                  <a:tcPr/>
                </a:tc>
                <a:tc>
                  <a:txBody>
                    <a:bodyPr/>
                    <a:lstStyle/>
                    <a:p>
                      <a:pPr algn="ctr"/>
                      <a:r>
                        <a:rPr lang="de-DE" dirty="0">
                          <a:latin typeface="Arial" panose="020B0604020202020204" pitchFamily="34" charset="0"/>
                          <a:cs typeface="Arial" panose="020B0604020202020204" pitchFamily="34" charset="0"/>
                        </a:rPr>
                        <a:t>0</a:t>
                      </a:r>
                      <a:endParaRPr lang="en-US"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4174048"/>
                  </a:ext>
                </a:extLst>
              </a:tr>
              <a:tr h="327056">
                <a:tc>
                  <a:txBody>
                    <a:bodyPr/>
                    <a:lstStyle/>
                    <a:p>
                      <a:pPr algn="ctr"/>
                      <a:r>
                        <a:rPr lang="de-DE" dirty="0">
                          <a:latin typeface="Arial" panose="020B0604020202020204" pitchFamily="34" charset="0"/>
                          <a:cs typeface="Arial" panose="020B0604020202020204" pitchFamily="34" charset="0"/>
                        </a:rPr>
                        <a:t>8</a:t>
                      </a:r>
                      <a:endParaRPr lang="en-US" dirty="0">
                        <a:latin typeface="Arial" panose="020B0604020202020204" pitchFamily="34" charset="0"/>
                        <a:cs typeface="Arial" panose="020B0604020202020204" pitchFamily="34" charset="0"/>
                      </a:endParaRPr>
                    </a:p>
                  </a:txBody>
                  <a:tcPr/>
                </a:tc>
                <a:tc>
                  <a:txBody>
                    <a:bodyPr/>
                    <a:lstStyle/>
                    <a:p>
                      <a:pPr algn="ctr"/>
                      <a:r>
                        <a:rPr lang="de-DE" dirty="0">
                          <a:latin typeface="Arial" panose="020B0604020202020204" pitchFamily="34" charset="0"/>
                          <a:cs typeface="Arial" panose="020B0604020202020204" pitchFamily="34" charset="0"/>
                        </a:rPr>
                        <a:t>F</a:t>
                      </a:r>
                      <a:endParaRPr lang="en-US"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i="0" dirty="0">
                          <a:latin typeface="Arial" panose="020B0604020202020204" pitchFamily="34" charset="0"/>
                          <a:cs typeface="Arial" panose="020B0604020202020204" pitchFamily="34" charset="0"/>
                        </a:rPr>
                        <a:t>∞</a:t>
                      </a:r>
                    </a:p>
                  </a:txBody>
                  <a:tcPr/>
                </a:tc>
                <a:tc>
                  <a:txBody>
                    <a:bodyPr/>
                    <a:lstStyle/>
                    <a:p>
                      <a:pPr algn="ctr"/>
                      <a:r>
                        <a:rPr lang="de-DE" dirty="0">
                          <a:latin typeface="Arial" panose="020B0604020202020204" pitchFamily="34" charset="0"/>
                          <a:cs typeface="Arial" panose="020B0604020202020204" pitchFamily="34" charset="0"/>
                        </a:rPr>
                        <a:t>0</a:t>
                      </a:r>
                      <a:endParaRPr lang="en-US"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157261637"/>
                  </a:ext>
                </a:extLst>
              </a:tr>
              <a:tr h="327056">
                <a:tc>
                  <a:txBody>
                    <a:bodyPr/>
                    <a:lstStyle/>
                    <a:p>
                      <a:pPr algn="ctr"/>
                      <a:r>
                        <a:rPr lang="de-DE" dirty="0">
                          <a:latin typeface="Arial" panose="020B0604020202020204" pitchFamily="34" charset="0"/>
                          <a:cs typeface="Arial" panose="020B0604020202020204" pitchFamily="34" charset="0"/>
                        </a:rPr>
                        <a:t>9</a:t>
                      </a:r>
                      <a:endParaRPr lang="en-US" dirty="0">
                        <a:latin typeface="Arial" panose="020B0604020202020204" pitchFamily="34" charset="0"/>
                        <a:cs typeface="Arial" panose="020B0604020202020204" pitchFamily="34" charset="0"/>
                      </a:endParaRPr>
                    </a:p>
                  </a:txBody>
                  <a:tcPr/>
                </a:tc>
                <a:tc>
                  <a:txBody>
                    <a:bodyPr/>
                    <a:lstStyle/>
                    <a:p>
                      <a:pPr algn="ctr"/>
                      <a:r>
                        <a:rPr lang="de-DE" dirty="0">
                          <a:latin typeface="Arial" panose="020B0604020202020204" pitchFamily="34" charset="0"/>
                          <a:cs typeface="Arial" panose="020B0604020202020204" pitchFamily="34" charset="0"/>
                        </a:rPr>
                        <a:t>F</a:t>
                      </a:r>
                      <a:endParaRPr lang="en-US"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i="0" dirty="0">
                          <a:latin typeface="Arial" panose="020B0604020202020204" pitchFamily="34" charset="0"/>
                          <a:cs typeface="Arial" panose="020B0604020202020204" pitchFamily="34" charset="0"/>
                        </a:rPr>
                        <a:t>∞</a:t>
                      </a:r>
                    </a:p>
                  </a:txBody>
                  <a:tcPr/>
                </a:tc>
                <a:tc>
                  <a:txBody>
                    <a:bodyPr/>
                    <a:lstStyle/>
                    <a:p>
                      <a:pPr algn="ctr"/>
                      <a:r>
                        <a:rPr lang="de-DE" dirty="0">
                          <a:latin typeface="Arial" panose="020B0604020202020204" pitchFamily="34" charset="0"/>
                          <a:cs typeface="Arial" panose="020B0604020202020204" pitchFamily="34" charset="0"/>
                        </a:rPr>
                        <a:t>0</a:t>
                      </a:r>
                      <a:endParaRPr lang="en-US"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984178660"/>
                  </a:ext>
                </a:extLst>
              </a:tr>
            </a:tbl>
          </a:graphicData>
        </a:graphic>
      </p:graphicFrame>
    </p:spTree>
    <p:extLst>
      <p:ext uri="{BB962C8B-B14F-4D97-AF65-F5344CB8AC3E}">
        <p14:creationId xmlns:p14="http://schemas.microsoft.com/office/powerpoint/2010/main" val="179224769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Prim’s Algorithm: overview</a:t>
            </a:r>
          </a:p>
        </p:txBody>
      </p:sp>
      <p:sp>
        <p:nvSpPr>
          <p:cNvPr id="3" name="Content Placeholder 2"/>
          <p:cNvSpPr>
            <a:spLocks noGrp="1"/>
          </p:cNvSpPr>
          <p:nvPr>
            <p:ph idx="1"/>
          </p:nvPr>
        </p:nvSpPr>
        <p:spPr>
          <a:xfrm>
            <a:off x="565150" y="931984"/>
            <a:ext cx="7886700" cy="4998795"/>
          </a:xfrm>
        </p:spPr>
        <p:txBody>
          <a:bodyPr/>
          <a:lstStyle/>
          <a:p>
            <a:r>
              <a:rPr lang="en-US" dirty="0"/>
              <a:t>Visit vertex 1</a:t>
            </a:r>
          </a:p>
          <a:p>
            <a:pPr lvl="1"/>
            <a:r>
              <a:rPr lang="en-GB" dirty="0"/>
              <a:t>update 2, 4 and 5</a:t>
            </a:r>
          </a:p>
          <a:p>
            <a:pPr lvl="1"/>
            <a:r>
              <a:rPr lang="en-US" dirty="0"/>
              <a:t>extend trivial tree</a:t>
            </a:r>
          </a:p>
          <a:p>
            <a:pPr lvl="1"/>
            <a:r>
              <a:rPr lang="en-GB" dirty="0"/>
              <a:t>select vertex with minimum weight</a:t>
            </a:r>
            <a:endParaRPr lang="en-US" dirty="0"/>
          </a:p>
        </p:txBody>
      </p:sp>
      <p:sp>
        <p:nvSpPr>
          <p:cNvPr id="4" name="Slide Number Placeholder 3"/>
          <p:cNvSpPr>
            <a:spLocks noGrp="1"/>
          </p:cNvSpPr>
          <p:nvPr>
            <p:ph type="sldNum" sz="quarter" idx="10"/>
          </p:nvPr>
        </p:nvSpPr>
        <p:spPr/>
        <p:txBody>
          <a:bodyPr/>
          <a:lstStyle/>
          <a:p>
            <a:pPr>
              <a:defRPr/>
            </a:pPr>
            <a:fld id="{1F4BC561-BCEA-4F0B-95C2-8CA863EDD649}" type="slidenum">
              <a:rPr lang="de-DE" altLang="zh-CN" smtClean="0"/>
              <a:pPr>
                <a:defRPr/>
              </a:pPr>
              <a:t>12</a:t>
            </a:fld>
            <a:endParaRPr lang="de-DE" altLang="zh-CN" dirty="0"/>
          </a:p>
        </p:txBody>
      </p:sp>
      <p:pic>
        <p:nvPicPr>
          <p:cNvPr id="5" name="Picture 4"/>
          <p:cNvPicPr>
            <a:picLocks noChangeAspect="1"/>
          </p:cNvPicPr>
          <p:nvPr/>
        </p:nvPicPr>
        <p:blipFill>
          <a:blip r:embed="rId2"/>
          <a:stretch>
            <a:fillRect/>
          </a:stretch>
        </p:blipFill>
        <p:spPr>
          <a:xfrm>
            <a:off x="3975660" y="3371151"/>
            <a:ext cx="3050615" cy="3108960"/>
          </a:xfrm>
          <a:prstGeom prst="rect">
            <a:avLst/>
          </a:prstGeom>
        </p:spPr>
      </p:pic>
      <p:graphicFrame>
        <p:nvGraphicFramePr>
          <p:cNvPr id="7" name="Table 6"/>
          <p:cNvGraphicFramePr>
            <a:graphicFrameLocks noGrp="1"/>
          </p:cNvGraphicFramePr>
          <p:nvPr/>
        </p:nvGraphicFramePr>
        <p:xfrm>
          <a:off x="35168" y="2822511"/>
          <a:ext cx="3917707" cy="3657600"/>
        </p:xfrm>
        <a:graphic>
          <a:graphicData uri="http://schemas.openxmlformats.org/drawingml/2006/table">
            <a:tbl>
              <a:tblPr firstRow="1" bandRow="1">
                <a:tableStyleId>{5C22544A-7EE6-4342-B048-85BDC9FD1C3A}</a:tableStyleId>
              </a:tblPr>
              <a:tblGrid>
                <a:gridCol w="941026">
                  <a:extLst>
                    <a:ext uri="{9D8B030D-6E8A-4147-A177-3AD203B41FA5}">
                      <a16:colId xmlns:a16="http://schemas.microsoft.com/office/drawing/2014/main" val="144836549"/>
                    </a:ext>
                  </a:extLst>
                </a:gridCol>
                <a:gridCol w="963243">
                  <a:extLst>
                    <a:ext uri="{9D8B030D-6E8A-4147-A177-3AD203B41FA5}">
                      <a16:colId xmlns:a16="http://schemas.microsoft.com/office/drawing/2014/main" val="3991611600"/>
                    </a:ext>
                  </a:extLst>
                </a:gridCol>
                <a:gridCol w="1081454">
                  <a:extLst>
                    <a:ext uri="{9D8B030D-6E8A-4147-A177-3AD203B41FA5}">
                      <a16:colId xmlns:a16="http://schemas.microsoft.com/office/drawing/2014/main" val="4223183080"/>
                    </a:ext>
                  </a:extLst>
                </a:gridCol>
                <a:gridCol w="931984">
                  <a:extLst>
                    <a:ext uri="{9D8B030D-6E8A-4147-A177-3AD203B41FA5}">
                      <a16:colId xmlns:a16="http://schemas.microsoft.com/office/drawing/2014/main" val="1320372695"/>
                    </a:ext>
                  </a:extLst>
                </a:gridCol>
              </a:tblGrid>
              <a:tr h="327056">
                <a:tc>
                  <a:txBody>
                    <a:bodyPr/>
                    <a:lstStyle/>
                    <a:p>
                      <a:pPr algn="ctr"/>
                      <a:r>
                        <a:rPr lang="de-DE" b="0" dirty="0">
                          <a:latin typeface="Arial" panose="020B0604020202020204" pitchFamily="34" charset="0"/>
                          <a:cs typeface="Arial" panose="020B0604020202020204" pitchFamily="34" charset="0"/>
                        </a:rPr>
                        <a:t>Vertex</a:t>
                      </a:r>
                      <a:endParaRPr lang="en-US" b="0" dirty="0">
                        <a:latin typeface="Arial" panose="020B0604020202020204" pitchFamily="34" charset="0"/>
                        <a:cs typeface="Arial" panose="020B0604020202020204" pitchFamily="34" charset="0"/>
                      </a:endParaRPr>
                    </a:p>
                  </a:txBody>
                  <a:tcPr/>
                </a:tc>
                <a:tc>
                  <a:txBody>
                    <a:bodyPr/>
                    <a:lstStyle/>
                    <a:p>
                      <a:pPr algn="ctr"/>
                      <a:r>
                        <a:rPr lang="de-DE" b="0" dirty="0">
                          <a:latin typeface="Arial" panose="020B0604020202020204" pitchFamily="34" charset="0"/>
                          <a:cs typeface="Arial" panose="020B0604020202020204" pitchFamily="34" charset="0"/>
                        </a:rPr>
                        <a:t>Visited</a:t>
                      </a:r>
                      <a:endParaRPr lang="en-US" b="0" dirty="0">
                        <a:latin typeface="Arial" panose="020B0604020202020204" pitchFamily="34" charset="0"/>
                        <a:cs typeface="Arial" panose="020B0604020202020204" pitchFamily="34" charset="0"/>
                      </a:endParaRPr>
                    </a:p>
                  </a:txBody>
                  <a:tcPr/>
                </a:tc>
                <a:tc>
                  <a:txBody>
                    <a:bodyPr/>
                    <a:lstStyle/>
                    <a:p>
                      <a:pPr algn="ctr"/>
                      <a:r>
                        <a:rPr lang="de-DE" b="0" dirty="0">
                          <a:latin typeface="Arial" panose="020B0604020202020204" pitchFamily="34" charset="0"/>
                          <a:cs typeface="Arial" panose="020B0604020202020204" pitchFamily="34" charset="0"/>
                        </a:rPr>
                        <a:t>Distance</a:t>
                      </a:r>
                      <a:endParaRPr lang="en-US" b="0" dirty="0">
                        <a:latin typeface="Arial" panose="020B0604020202020204" pitchFamily="34" charset="0"/>
                        <a:cs typeface="Arial" panose="020B0604020202020204" pitchFamily="34" charset="0"/>
                      </a:endParaRPr>
                    </a:p>
                  </a:txBody>
                  <a:tcPr/>
                </a:tc>
                <a:tc>
                  <a:txBody>
                    <a:bodyPr/>
                    <a:lstStyle/>
                    <a:p>
                      <a:pPr algn="ctr"/>
                      <a:r>
                        <a:rPr lang="de-DE" b="0" dirty="0">
                          <a:latin typeface="Arial" panose="020B0604020202020204" pitchFamily="34" charset="0"/>
                          <a:cs typeface="Arial" panose="020B0604020202020204" pitchFamily="34" charset="0"/>
                        </a:rPr>
                        <a:t>Parent</a:t>
                      </a:r>
                      <a:endParaRPr lang="en-US"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582233025"/>
                  </a:ext>
                </a:extLst>
              </a:tr>
              <a:tr h="327056">
                <a:tc>
                  <a:txBody>
                    <a:bodyPr/>
                    <a:lstStyle/>
                    <a:p>
                      <a:pPr algn="ctr"/>
                      <a:r>
                        <a:rPr lang="de-DE" i="0" dirty="0">
                          <a:latin typeface="Arial" panose="020B0604020202020204" pitchFamily="34" charset="0"/>
                          <a:cs typeface="Arial" panose="020B0604020202020204" pitchFamily="34" charset="0"/>
                        </a:rPr>
                        <a:t>1</a:t>
                      </a:r>
                      <a:endParaRPr lang="en-US" i="0" dirty="0">
                        <a:latin typeface="Arial" panose="020B0604020202020204" pitchFamily="34" charset="0"/>
                        <a:cs typeface="Arial" panose="020B0604020202020204" pitchFamily="34" charset="0"/>
                      </a:endParaRPr>
                    </a:p>
                  </a:txBody>
                  <a:tcPr/>
                </a:tc>
                <a:tc>
                  <a:txBody>
                    <a:bodyPr/>
                    <a:lstStyle/>
                    <a:p>
                      <a:pPr algn="ctr"/>
                      <a:r>
                        <a:rPr lang="de-DE" i="0" dirty="0">
                          <a:latin typeface="Arial" panose="020B0604020202020204" pitchFamily="34" charset="0"/>
                          <a:cs typeface="Arial" panose="020B0604020202020204" pitchFamily="34" charset="0"/>
                        </a:rPr>
                        <a:t>T</a:t>
                      </a:r>
                      <a:endParaRPr lang="en-US" i="0" dirty="0">
                        <a:latin typeface="Arial" panose="020B0604020202020204" pitchFamily="34" charset="0"/>
                        <a:cs typeface="Arial" panose="020B0604020202020204" pitchFamily="34" charset="0"/>
                      </a:endParaRPr>
                    </a:p>
                  </a:txBody>
                  <a:tcPr/>
                </a:tc>
                <a:tc>
                  <a:txBody>
                    <a:bodyPr/>
                    <a:lstStyle/>
                    <a:p>
                      <a:pPr algn="ctr"/>
                      <a:r>
                        <a:rPr lang="de-DE" i="0" dirty="0">
                          <a:latin typeface="Arial" panose="020B0604020202020204" pitchFamily="34" charset="0"/>
                          <a:cs typeface="Arial" panose="020B0604020202020204" pitchFamily="34" charset="0"/>
                        </a:rPr>
                        <a:t>0</a:t>
                      </a:r>
                      <a:endParaRPr lang="en-US" i="0" dirty="0">
                        <a:latin typeface="Arial" panose="020B0604020202020204" pitchFamily="34" charset="0"/>
                        <a:cs typeface="Arial" panose="020B0604020202020204" pitchFamily="34" charset="0"/>
                      </a:endParaRPr>
                    </a:p>
                  </a:txBody>
                  <a:tcPr/>
                </a:tc>
                <a:tc>
                  <a:txBody>
                    <a:bodyPr/>
                    <a:lstStyle/>
                    <a:p>
                      <a:pPr algn="ctr"/>
                      <a:r>
                        <a:rPr lang="de-DE" i="0" dirty="0">
                          <a:latin typeface="Arial" panose="020B0604020202020204" pitchFamily="34" charset="0"/>
                          <a:cs typeface="Arial" panose="020B0604020202020204" pitchFamily="34" charset="0"/>
                        </a:rPr>
                        <a:t>0</a:t>
                      </a:r>
                      <a:endParaRPr lang="en-US" i="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93311195"/>
                  </a:ext>
                </a:extLst>
              </a:tr>
              <a:tr h="327056">
                <a:tc>
                  <a:txBody>
                    <a:bodyPr/>
                    <a:lstStyle/>
                    <a:p>
                      <a:pPr algn="ctr"/>
                      <a:r>
                        <a:rPr lang="de-DE" i="0" dirty="0">
                          <a:latin typeface="Arial" panose="020B0604020202020204" pitchFamily="34" charset="0"/>
                          <a:cs typeface="Arial" panose="020B0604020202020204" pitchFamily="34" charset="0"/>
                        </a:rPr>
                        <a:t>2</a:t>
                      </a:r>
                      <a:endParaRPr lang="en-US" i="0" dirty="0">
                        <a:latin typeface="Arial" panose="020B0604020202020204" pitchFamily="34" charset="0"/>
                        <a:cs typeface="Arial" panose="020B0604020202020204" pitchFamily="34" charset="0"/>
                      </a:endParaRPr>
                    </a:p>
                  </a:txBody>
                  <a:tcPr/>
                </a:tc>
                <a:tc>
                  <a:txBody>
                    <a:bodyPr/>
                    <a:lstStyle/>
                    <a:p>
                      <a:pPr algn="ctr"/>
                      <a:r>
                        <a:rPr lang="de-DE" i="0" dirty="0">
                          <a:latin typeface="Arial" panose="020B0604020202020204" pitchFamily="34" charset="0"/>
                          <a:cs typeface="Arial" panose="020B0604020202020204" pitchFamily="34" charset="0"/>
                        </a:rPr>
                        <a:t>F</a:t>
                      </a:r>
                      <a:endParaRPr lang="en-US" i="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i="0" dirty="0">
                          <a:latin typeface="Arial" panose="020B0604020202020204" pitchFamily="34" charset="0"/>
                          <a:cs typeface="Arial" panose="020B0604020202020204" pitchFamily="34" charset="0"/>
                        </a:rPr>
                        <a:t>4</a:t>
                      </a:r>
                    </a:p>
                  </a:txBody>
                  <a:tcPr/>
                </a:tc>
                <a:tc>
                  <a:txBody>
                    <a:bodyPr/>
                    <a:lstStyle/>
                    <a:p>
                      <a:pPr algn="ctr"/>
                      <a:r>
                        <a:rPr lang="de-DE" i="0" dirty="0">
                          <a:latin typeface="Arial" panose="020B0604020202020204" pitchFamily="34" charset="0"/>
                          <a:cs typeface="Arial" panose="020B0604020202020204" pitchFamily="34" charset="0"/>
                        </a:rPr>
                        <a:t>1</a:t>
                      </a:r>
                      <a:endParaRPr lang="en-US" i="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35022931"/>
                  </a:ext>
                </a:extLst>
              </a:tr>
              <a:tr h="327056">
                <a:tc>
                  <a:txBody>
                    <a:bodyPr/>
                    <a:lstStyle/>
                    <a:p>
                      <a:pPr algn="ctr"/>
                      <a:r>
                        <a:rPr lang="de-DE" i="0" dirty="0">
                          <a:latin typeface="Arial" panose="020B0604020202020204" pitchFamily="34" charset="0"/>
                          <a:cs typeface="Arial" panose="020B0604020202020204" pitchFamily="34" charset="0"/>
                        </a:rPr>
                        <a:t>3</a:t>
                      </a:r>
                      <a:endParaRPr lang="en-US" i="0" dirty="0">
                        <a:latin typeface="Arial" panose="020B0604020202020204" pitchFamily="34" charset="0"/>
                        <a:cs typeface="Arial" panose="020B0604020202020204" pitchFamily="34" charset="0"/>
                      </a:endParaRPr>
                    </a:p>
                  </a:txBody>
                  <a:tcPr/>
                </a:tc>
                <a:tc>
                  <a:txBody>
                    <a:bodyPr/>
                    <a:lstStyle/>
                    <a:p>
                      <a:pPr algn="ctr"/>
                      <a:r>
                        <a:rPr lang="de-DE" i="0" dirty="0">
                          <a:latin typeface="Arial" panose="020B0604020202020204" pitchFamily="34" charset="0"/>
                          <a:cs typeface="Arial" panose="020B0604020202020204" pitchFamily="34" charset="0"/>
                        </a:rPr>
                        <a:t>F</a:t>
                      </a:r>
                      <a:endParaRPr lang="en-US" i="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i="0" dirty="0">
                          <a:latin typeface="Arial" panose="020B0604020202020204" pitchFamily="34" charset="0"/>
                          <a:cs typeface="Arial" panose="020B0604020202020204" pitchFamily="34" charset="0"/>
                        </a:rPr>
                        <a:t>∞</a:t>
                      </a:r>
                    </a:p>
                  </a:txBody>
                  <a:tcPr/>
                </a:tc>
                <a:tc>
                  <a:txBody>
                    <a:bodyPr/>
                    <a:lstStyle/>
                    <a:p>
                      <a:pPr algn="ctr"/>
                      <a:r>
                        <a:rPr lang="de-DE" i="0" dirty="0">
                          <a:latin typeface="Arial" panose="020B0604020202020204" pitchFamily="34" charset="0"/>
                          <a:cs typeface="Arial" panose="020B0604020202020204" pitchFamily="34" charset="0"/>
                        </a:rPr>
                        <a:t>0</a:t>
                      </a:r>
                      <a:endParaRPr lang="en-US" i="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41154294"/>
                  </a:ext>
                </a:extLst>
              </a:tr>
              <a:tr h="327056">
                <a:tc>
                  <a:txBody>
                    <a:bodyPr/>
                    <a:lstStyle/>
                    <a:p>
                      <a:pPr algn="ctr"/>
                      <a:r>
                        <a:rPr lang="de-DE" i="0" dirty="0">
                          <a:latin typeface="Arial" panose="020B0604020202020204" pitchFamily="34" charset="0"/>
                          <a:cs typeface="Arial" panose="020B0604020202020204" pitchFamily="34" charset="0"/>
                        </a:rPr>
                        <a:t>4</a:t>
                      </a:r>
                      <a:endParaRPr lang="en-US" i="0" dirty="0">
                        <a:latin typeface="Arial" panose="020B0604020202020204" pitchFamily="34" charset="0"/>
                        <a:cs typeface="Arial" panose="020B0604020202020204" pitchFamily="34" charset="0"/>
                      </a:endParaRPr>
                    </a:p>
                  </a:txBody>
                  <a:tcPr/>
                </a:tc>
                <a:tc>
                  <a:txBody>
                    <a:bodyPr/>
                    <a:lstStyle/>
                    <a:p>
                      <a:pPr algn="ctr"/>
                      <a:r>
                        <a:rPr lang="de-DE" i="0" dirty="0">
                          <a:latin typeface="Arial" panose="020B0604020202020204" pitchFamily="34" charset="0"/>
                          <a:cs typeface="Arial" panose="020B0604020202020204" pitchFamily="34" charset="0"/>
                        </a:rPr>
                        <a:t>F</a:t>
                      </a:r>
                      <a:endParaRPr lang="en-US" i="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i="0" dirty="0">
                          <a:latin typeface="Arial" panose="020B0604020202020204" pitchFamily="34" charset="0"/>
                          <a:cs typeface="Arial" panose="020B0604020202020204" pitchFamily="34" charset="0"/>
                        </a:rPr>
                        <a:t>1</a:t>
                      </a:r>
                    </a:p>
                  </a:txBody>
                  <a:tcPr/>
                </a:tc>
                <a:tc>
                  <a:txBody>
                    <a:bodyPr/>
                    <a:lstStyle/>
                    <a:p>
                      <a:pPr algn="ctr"/>
                      <a:r>
                        <a:rPr lang="de-DE" i="0" dirty="0">
                          <a:latin typeface="Arial" panose="020B0604020202020204" pitchFamily="34" charset="0"/>
                          <a:cs typeface="Arial" panose="020B0604020202020204" pitchFamily="34" charset="0"/>
                        </a:rPr>
                        <a:t>1</a:t>
                      </a:r>
                      <a:endParaRPr lang="en-US" i="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84912651"/>
                  </a:ext>
                </a:extLst>
              </a:tr>
              <a:tr h="327056">
                <a:tc>
                  <a:txBody>
                    <a:bodyPr/>
                    <a:lstStyle/>
                    <a:p>
                      <a:pPr algn="ctr"/>
                      <a:r>
                        <a:rPr lang="de-DE" i="0" dirty="0">
                          <a:latin typeface="Arial" panose="020B0604020202020204" pitchFamily="34" charset="0"/>
                          <a:cs typeface="Arial" panose="020B0604020202020204" pitchFamily="34" charset="0"/>
                        </a:rPr>
                        <a:t>5</a:t>
                      </a:r>
                      <a:endParaRPr lang="en-US" i="0" dirty="0">
                        <a:latin typeface="Arial" panose="020B0604020202020204" pitchFamily="34" charset="0"/>
                        <a:cs typeface="Arial" panose="020B0604020202020204" pitchFamily="34" charset="0"/>
                      </a:endParaRPr>
                    </a:p>
                  </a:txBody>
                  <a:tcPr/>
                </a:tc>
                <a:tc>
                  <a:txBody>
                    <a:bodyPr/>
                    <a:lstStyle/>
                    <a:p>
                      <a:pPr algn="ctr"/>
                      <a:r>
                        <a:rPr lang="de-DE" i="0" dirty="0">
                          <a:latin typeface="Arial" panose="020B0604020202020204" pitchFamily="34" charset="0"/>
                          <a:cs typeface="Arial" panose="020B0604020202020204" pitchFamily="34" charset="0"/>
                        </a:rPr>
                        <a:t>F</a:t>
                      </a:r>
                      <a:endParaRPr lang="en-US" i="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i="0" dirty="0">
                          <a:latin typeface="Arial" panose="020B0604020202020204" pitchFamily="34" charset="0"/>
                          <a:cs typeface="Arial" panose="020B0604020202020204" pitchFamily="34" charset="0"/>
                        </a:rPr>
                        <a:t>8</a:t>
                      </a:r>
                    </a:p>
                  </a:txBody>
                  <a:tcPr/>
                </a:tc>
                <a:tc>
                  <a:txBody>
                    <a:bodyPr/>
                    <a:lstStyle/>
                    <a:p>
                      <a:pPr algn="ctr"/>
                      <a:r>
                        <a:rPr lang="de-DE" i="0" dirty="0">
                          <a:latin typeface="Arial" panose="020B0604020202020204" pitchFamily="34" charset="0"/>
                          <a:cs typeface="Arial" panose="020B0604020202020204" pitchFamily="34" charset="0"/>
                        </a:rPr>
                        <a:t>1</a:t>
                      </a:r>
                      <a:endParaRPr lang="en-US" i="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12882942"/>
                  </a:ext>
                </a:extLst>
              </a:tr>
              <a:tr h="327056">
                <a:tc>
                  <a:txBody>
                    <a:bodyPr/>
                    <a:lstStyle/>
                    <a:p>
                      <a:pPr algn="ctr"/>
                      <a:r>
                        <a:rPr lang="de-DE" i="0" dirty="0">
                          <a:latin typeface="Arial" panose="020B0604020202020204" pitchFamily="34" charset="0"/>
                          <a:cs typeface="Arial" panose="020B0604020202020204" pitchFamily="34" charset="0"/>
                        </a:rPr>
                        <a:t>6</a:t>
                      </a:r>
                      <a:endParaRPr lang="en-US" i="0" dirty="0">
                        <a:latin typeface="Arial" panose="020B0604020202020204" pitchFamily="34" charset="0"/>
                        <a:cs typeface="Arial" panose="020B0604020202020204" pitchFamily="34" charset="0"/>
                      </a:endParaRPr>
                    </a:p>
                  </a:txBody>
                  <a:tcPr/>
                </a:tc>
                <a:tc>
                  <a:txBody>
                    <a:bodyPr/>
                    <a:lstStyle/>
                    <a:p>
                      <a:pPr algn="ctr"/>
                      <a:r>
                        <a:rPr lang="de-DE" i="0" dirty="0">
                          <a:latin typeface="Arial" panose="020B0604020202020204" pitchFamily="34" charset="0"/>
                          <a:cs typeface="Arial" panose="020B0604020202020204" pitchFamily="34" charset="0"/>
                        </a:rPr>
                        <a:t>F</a:t>
                      </a:r>
                      <a:endParaRPr lang="en-US" i="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i="0" dirty="0">
                          <a:latin typeface="Arial" panose="020B0604020202020204" pitchFamily="34" charset="0"/>
                          <a:cs typeface="Arial" panose="020B0604020202020204" pitchFamily="34" charset="0"/>
                        </a:rPr>
                        <a:t>∞</a:t>
                      </a:r>
                    </a:p>
                  </a:txBody>
                  <a:tcPr/>
                </a:tc>
                <a:tc>
                  <a:txBody>
                    <a:bodyPr/>
                    <a:lstStyle/>
                    <a:p>
                      <a:pPr algn="ctr"/>
                      <a:r>
                        <a:rPr lang="de-DE" i="0" dirty="0">
                          <a:latin typeface="Arial" panose="020B0604020202020204" pitchFamily="34" charset="0"/>
                          <a:cs typeface="Arial" panose="020B0604020202020204" pitchFamily="34" charset="0"/>
                        </a:rPr>
                        <a:t>0</a:t>
                      </a:r>
                      <a:endParaRPr lang="en-US" i="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08361270"/>
                  </a:ext>
                </a:extLst>
              </a:tr>
              <a:tr h="327056">
                <a:tc>
                  <a:txBody>
                    <a:bodyPr/>
                    <a:lstStyle/>
                    <a:p>
                      <a:pPr algn="ctr"/>
                      <a:r>
                        <a:rPr lang="de-DE" i="0" dirty="0">
                          <a:latin typeface="Arial" panose="020B0604020202020204" pitchFamily="34" charset="0"/>
                          <a:cs typeface="Arial" panose="020B0604020202020204" pitchFamily="34" charset="0"/>
                        </a:rPr>
                        <a:t>7</a:t>
                      </a:r>
                      <a:endParaRPr lang="en-US" i="0" dirty="0">
                        <a:latin typeface="Arial" panose="020B0604020202020204" pitchFamily="34" charset="0"/>
                        <a:cs typeface="Arial" panose="020B0604020202020204" pitchFamily="34" charset="0"/>
                      </a:endParaRPr>
                    </a:p>
                  </a:txBody>
                  <a:tcPr/>
                </a:tc>
                <a:tc>
                  <a:txBody>
                    <a:bodyPr/>
                    <a:lstStyle/>
                    <a:p>
                      <a:pPr algn="ctr"/>
                      <a:r>
                        <a:rPr lang="de-DE" i="0" dirty="0">
                          <a:latin typeface="Arial" panose="020B0604020202020204" pitchFamily="34" charset="0"/>
                          <a:cs typeface="Arial" panose="020B0604020202020204" pitchFamily="34" charset="0"/>
                        </a:rPr>
                        <a:t>F</a:t>
                      </a:r>
                      <a:endParaRPr lang="en-US" i="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i="0" dirty="0">
                          <a:latin typeface="Arial" panose="020B0604020202020204" pitchFamily="34" charset="0"/>
                          <a:cs typeface="Arial" panose="020B0604020202020204" pitchFamily="34" charset="0"/>
                        </a:rPr>
                        <a:t>∞</a:t>
                      </a:r>
                    </a:p>
                  </a:txBody>
                  <a:tcPr/>
                </a:tc>
                <a:tc>
                  <a:txBody>
                    <a:bodyPr/>
                    <a:lstStyle/>
                    <a:p>
                      <a:pPr algn="ctr"/>
                      <a:r>
                        <a:rPr lang="de-DE" i="0" dirty="0">
                          <a:latin typeface="Arial" panose="020B0604020202020204" pitchFamily="34" charset="0"/>
                          <a:cs typeface="Arial" panose="020B0604020202020204" pitchFamily="34" charset="0"/>
                        </a:rPr>
                        <a:t>0</a:t>
                      </a:r>
                      <a:endParaRPr lang="en-US" i="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4174048"/>
                  </a:ext>
                </a:extLst>
              </a:tr>
              <a:tr h="327056">
                <a:tc>
                  <a:txBody>
                    <a:bodyPr/>
                    <a:lstStyle/>
                    <a:p>
                      <a:pPr algn="ctr"/>
                      <a:r>
                        <a:rPr lang="de-DE" i="0" dirty="0">
                          <a:latin typeface="Arial" panose="020B0604020202020204" pitchFamily="34" charset="0"/>
                          <a:cs typeface="Arial" panose="020B0604020202020204" pitchFamily="34" charset="0"/>
                        </a:rPr>
                        <a:t>8</a:t>
                      </a:r>
                      <a:endParaRPr lang="en-US" i="0" dirty="0">
                        <a:latin typeface="Arial" panose="020B0604020202020204" pitchFamily="34" charset="0"/>
                        <a:cs typeface="Arial" panose="020B0604020202020204" pitchFamily="34" charset="0"/>
                      </a:endParaRPr>
                    </a:p>
                  </a:txBody>
                  <a:tcPr/>
                </a:tc>
                <a:tc>
                  <a:txBody>
                    <a:bodyPr/>
                    <a:lstStyle/>
                    <a:p>
                      <a:pPr algn="ctr"/>
                      <a:r>
                        <a:rPr lang="de-DE" i="0" dirty="0">
                          <a:latin typeface="Arial" panose="020B0604020202020204" pitchFamily="34" charset="0"/>
                          <a:cs typeface="Arial" panose="020B0604020202020204" pitchFamily="34" charset="0"/>
                        </a:rPr>
                        <a:t>F</a:t>
                      </a:r>
                      <a:endParaRPr lang="en-US" i="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i="0" dirty="0">
                          <a:latin typeface="Arial" panose="020B0604020202020204" pitchFamily="34" charset="0"/>
                          <a:cs typeface="Arial" panose="020B0604020202020204" pitchFamily="34" charset="0"/>
                        </a:rPr>
                        <a:t>∞</a:t>
                      </a:r>
                    </a:p>
                  </a:txBody>
                  <a:tcPr/>
                </a:tc>
                <a:tc>
                  <a:txBody>
                    <a:bodyPr/>
                    <a:lstStyle/>
                    <a:p>
                      <a:pPr algn="ctr"/>
                      <a:r>
                        <a:rPr lang="de-DE" i="0" dirty="0">
                          <a:latin typeface="Arial" panose="020B0604020202020204" pitchFamily="34" charset="0"/>
                          <a:cs typeface="Arial" panose="020B0604020202020204" pitchFamily="34" charset="0"/>
                        </a:rPr>
                        <a:t>0</a:t>
                      </a:r>
                      <a:endParaRPr lang="en-US" i="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157261637"/>
                  </a:ext>
                </a:extLst>
              </a:tr>
              <a:tr h="327056">
                <a:tc>
                  <a:txBody>
                    <a:bodyPr/>
                    <a:lstStyle/>
                    <a:p>
                      <a:pPr algn="ctr"/>
                      <a:r>
                        <a:rPr lang="de-DE" i="0" dirty="0">
                          <a:latin typeface="Arial" panose="020B0604020202020204" pitchFamily="34" charset="0"/>
                          <a:cs typeface="Arial" panose="020B0604020202020204" pitchFamily="34" charset="0"/>
                        </a:rPr>
                        <a:t>9</a:t>
                      </a:r>
                      <a:endParaRPr lang="en-US" i="0" dirty="0">
                        <a:latin typeface="Arial" panose="020B0604020202020204" pitchFamily="34" charset="0"/>
                        <a:cs typeface="Arial" panose="020B0604020202020204" pitchFamily="34" charset="0"/>
                      </a:endParaRPr>
                    </a:p>
                  </a:txBody>
                  <a:tcPr/>
                </a:tc>
                <a:tc>
                  <a:txBody>
                    <a:bodyPr/>
                    <a:lstStyle/>
                    <a:p>
                      <a:pPr algn="ctr"/>
                      <a:r>
                        <a:rPr lang="de-DE" i="0" dirty="0">
                          <a:latin typeface="Arial" panose="020B0604020202020204" pitchFamily="34" charset="0"/>
                          <a:cs typeface="Arial" panose="020B0604020202020204" pitchFamily="34" charset="0"/>
                        </a:rPr>
                        <a:t>F</a:t>
                      </a:r>
                      <a:endParaRPr lang="en-US" i="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i="0" dirty="0">
                          <a:latin typeface="Arial" panose="020B0604020202020204" pitchFamily="34" charset="0"/>
                          <a:cs typeface="Arial" panose="020B0604020202020204" pitchFamily="34" charset="0"/>
                        </a:rPr>
                        <a:t>∞</a:t>
                      </a:r>
                    </a:p>
                  </a:txBody>
                  <a:tcPr/>
                </a:tc>
                <a:tc>
                  <a:txBody>
                    <a:bodyPr/>
                    <a:lstStyle/>
                    <a:p>
                      <a:pPr algn="ctr"/>
                      <a:r>
                        <a:rPr lang="de-DE" i="0" dirty="0">
                          <a:latin typeface="Arial" panose="020B0604020202020204" pitchFamily="34" charset="0"/>
                          <a:cs typeface="Arial" panose="020B0604020202020204" pitchFamily="34" charset="0"/>
                        </a:rPr>
                        <a:t>0</a:t>
                      </a:r>
                      <a:endParaRPr lang="en-US" i="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984178660"/>
                  </a:ext>
                </a:extLst>
              </a:tr>
            </a:tbl>
          </a:graphicData>
        </a:graphic>
      </p:graphicFrame>
      <p:pic>
        <p:nvPicPr>
          <p:cNvPr id="8" name="Picture 7"/>
          <p:cNvPicPr>
            <a:picLocks noChangeAspect="1"/>
          </p:cNvPicPr>
          <p:nvPr/>
        </p:nvPicPr>
        <p:blipFill>
          <a:blip r:embed="rId3"/>
          <a:stretch>
            <a:fillRect/>
          </a:stretch>
        </p:blipFill>
        <p:spPr>
          <a:xfrm>
            <a:off x="7061200" y="1108214"/>
            <a:ext cx="1885950" cy="1524000"/>
          </a:xfrm>
          <a:prstGeom prst="rect">
            <a:avLst/>
          </a:prstGeom>
        </p:spPr>
      </p:pic>
    </p:spTree>
    <p:extLst>
      <p:ext uri="{BB962C8B-B14F-4D97-AF65-F5344CB8AC3E}">
        <p14:creationId xmlns:p14="http://schemas.microsoft.com/office/powerpoint/2010/main" val="286687598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Prim’s Algorithm: overview</a:t>
            </a:r>
          </a:p>
        </p:txBody>
      </p:sp>
      <p:sp>
        <p:nvSpPr>
          <p:cNvPr id="3" name="Content Placeholder 2"/>
          <p:cNvSpPr>
            <a:spLocks noGrp="1"/>
          </p:cNvSpPr>
          <p:nvPr>
            <p:ph idx="1"/>
          </p:nvPr>
        </p:nvSpPr>
        <p:spPr>
          <a:xfrm>
            <a:off x="565150" y="931984"/>
            <a:ext cx="7886700" cy="4998795"/>
          </a:xfrm>
        </p:spPr>
        <p:txBody>
          <a:bodyPr/>
          <a:lstStyle/>
          <a:p>
            <a:r>
              <a:rPr lang="en-US" dirty="0"/>
              <a:t>Visit vertex 4</a:t>
            </a:r>
          </a:p>
          <a:p>
            <a:pPr lvl="1"/>
            <a:r>
              <a:rPr lang="en-GB" dirty="0"/>
              <a:t>update 2, 7 and 8, except 5</a:t>
            </a:r>
          </a:p>
          <a:p>
            <a:pPr lvl="1"/>
            <a:r>
              <a:rPr lang="en-US" dirty="0"/>
              <a:t>extend the tree</a:t>
            </a:r>
          </a:p>
          <a:p>
            <a:pPr lvl="1"/>
            <a:r>
              <a:rPr lang="en-GB" dirty="0"/>
              <a:t>select vertex with minimum weight</a:t>
            </a:r>
            <a:endParaRPr lang="en-US" dirty="0"/>
          </a:p>
        </p:txBody>
      </p:sp>
      <p:sp>
        <p:nvSpPr>
          <p:cNvPr id="4" name="Slide Number Placeholder 3"/>
          <p:cNvSpPr>
            <a:spLocks noGrp="1"/>
          </p:cNvSpPr>
          <p:nvPr>
            <p:ph type="sldNum" sz="quarter" idx="10"/>
          </p:nvPr>
        </p:nvSpPr>
        <p:spPr/>
        <p:txBody>
          <a:bodyPr/>
          <a:lstStyle/>
          <a:p>
            <a:pPr>
              <a:defRPr/>
            </a:pPr>
            <a:fld id="{1F4BC561-BCEA-4F0B-95C2-8CA863EDD649}" type="slidenum">
              <a:rPr lang="de-DE" altLang="zh-CN" smtClean="0"/>
              <a:pPr>
                <a:defRPr/>
              </a:pPr>
              <a:t>13</a:t>
            </a:fld>
            <a:endParaRPr lang="de-DE" altLang="zh-CN" dirty="0"/>
          </a:p>
        </p:txBody>
      </p:sp>
      <p:pic>
        <p:nvPicPr>
          <p:cNvPr id="5" name="Picture 4"/>
          <p:cNvPicPr>
            <a:picLocks noChangeAspect="1"/>
          </p:cNvPicPr>
          <p:nvPr/>
        </p:nvPicPr>
        <p:blipFill>
          <a:blip r:embed="rId2"/>
          <a:stretch>
            <a:fillRect/>
          </a:stretch>
        </p:blipFill>
        <p:spPr>
          <a:xfrm>
            <a:off x="3975660" y="3371151"/>
            <a:ext cx="3050615" cy="3108960"/>
          </a:xfrm>
          <a:prstGeom prst="rect">
            <a:avLst/>
          </a:prstGeom>
        </p:spPr>
      </p:pic>
      <p:graphicFrame>
        <p:nvGraphicFramePr>
          <p:cNvPr id="7" name="Table 6"/>
          <p:cNvGraphicFramePr>
            <a:graphicFrameLocks noGrp="1"/>
          </p:cNvGraphicFramePr>
          <p:nvPr/>
        </p:nvGraphicFramePr>
        <p:xfrm>
          <a:off x="35168" y="2822511"/>
          <a:ext cx="3917707" cy="3657600"/>
        </p:xfrm>
        <a:graphic>
          <a:graphicData uri="http://schemas.openxmlformats.org/drawingml/2006/table">
            <a:tbl>
              <a:tblPr firstRow="1" bandRow="1">
                <a:tableStyleId>{5C22544A-7EE6-4342-B048-85BDC9FD1C3A}</a:tableStyleId>
              </a:tblPr>
              <a:tblGrid>
                <a:gridCol w="941026">
                  <a:extLst>
                    <a:ext uri="{9D8B030D-6E8A-4147-A177-3AD203B41FA5}">
                      <a16:colId xmlns:a16="http://schemas.microsoft.com/office/drawing/2014/main" val="144836549"/>
                    </a:ext>
                  </a:extLst>
                </a:gridCol>
                <a:gridCol w="963243">
                  <a:extLst>
                    <a:ext uri="{9D8B030D-6E8A-4147-A177-3AD203B41FA5}">
                      <a16:colId xmlns:a16="http://schemas.microsoft.com/office/drawing/2014/main" val="3991611600"/>
                    </a:ext>
                  </a:extLst>
                </a:gridCol>
                <a:gridCol w="1081454">
                  <a:extLst>
                    <a:ext uri="{9D8B030D-6E8A-4147-A177-3AD203B41FA5}">
                      <a16:colId xmlns:a16="http://schemas.microsoft.com/office/drawing/2014/main" val="4223183080"/>
                    </a:ext>
                  </a:extLst>
                </a:gridCol>
                <a:gridCol w="931984">
                  <a:extLst>
                    <a:ext uri="{9D8B030D-6E8A-4147-A177-3AD203B41FA5}">
                      <a16:colId xmlns:a16="http://schemas.microsoft.com/office/drawing/2014/main" val="1320372695"/>
                    </a:ext>
                  </a:extLst>
                </a:gridCol>
              </a:tblGrid>
              <a:tr h="327056">
                <a:tc>
                  <a:txBody>
                    <a:bodyPr/>
                    <a:lstStyle/>
                    <a:p>
                      <a:pPr algn="ctr"/>
                      <a:r>
                        <a:rPr lang="de-DE" b="0" dirty="0">
                          <a:latin typeface="Arial" panose="020B0604020202020204" pitchFamily="34" charset="0"/>
                          <a:cs typeface="Arial" panose="020B0604020202020204" pitchFamily="34" charset="0"/>
                        </a:rPr>
                        <a:t>Vertex</a:t>
                      </a:r>
                      <a:endParaRPr lang="en-US" b="0" dirty="0">
                        <a:latin typeface="Arial" panose="020B0604020202020204" pitchFamily="34" charset="0"/>
                        <a:cs typeface="Arial" panose="020B0604020202020204" pitchFamily="34" charset="0"/>
                      </a:endParaRPr>
                    </a:p>
                  </a:txBody>
                  <a:tcPr/>
                </a:tc>
                <a:tc>
                  <a:txBody>
                    <a:bodyPr/>
                    <a:lstStyle/>
                    <a:p>
                      <a:pPr algn="ctr"/>
                      <a:r>
                        <a:rPr lang="de-DE" b="0" dirty="0">
                          <a:latin typeface="Arial" panose="020B0604020202020204" pitchFamily="34" charset="0"/>
                          <a:cs typeface="Arial" panose="020B0604020202020204" pitchFamily="34" charset="0"/>
                        </a:rPr>
                        <a:t>Visited</a:t>
                      </a:r>
                      <a:endParaRPr lang="en-US" b="0" dirty="0">
                        <a:latin typeface="Arial" panose="020B0604020202020204" pitchFamily="34" charset="0"/>
                        <a:cs typeface="Arial" panose="020B0604020202020204" pitchFamily="34" charset="0"/>
                      </a:endParaRPr>
                    </a:p>
                  </a:txBody>
                  <a:tcPr/>
                </a:tc>
                <a:tc>
                  <a:txBody>
                    <a:bodyPr/>
                    <a:lstStyle/>
                    <a:p>
                      <a:pPr algn="ctr"/>
                      <a:r>
                        <a:rPr lang="de-DE" b="0" dirty="0">
                          <a:latin typeface="Arial" panose="020B0604020202020204" pitchFamily="34" charset="0"/>
                          <a:cs typeface="Arial" panose="020B0604020202020204" pitchFamily="34" charset="0"/>
                        </a:rPr>
                        <a:t>Distance</a:t>
                      </a:r>
                      <a:endParaRPr lang="en-US" b="0" dirty="0">
                        <a:latin typeface="Arial" panose="020B0604020202020204" pitchFamily="34" charset="0"/>
                        <a:cs typeface="Arial" panose="020B0604020202020204" pitchFamily="34" charset="0"/>
                      </a:endParaRPr>
                    </a:p>
                  </a:txBody>
                  <a:tcPr/>
                </a:tc>
                <a:tc>
                  <a:txBody>
                    <a:bodyPr/>
                    <a:lstStyle/>
                    <a:p>
                      <a:pPr algn="ctr"/>
                      <a:r>
                        <a:rPr lang="de-DE" b="0" dirty="0">
                          <a:latin typeface="Arial" panose="020B0604020202020204" pitchFamily="34" charset="0"/>
                          <a:cs typeface="Arial" panose="020B0604020202020204" pitchFamily="34" charset="0"/>
                        </a:rPr>
                        <a:t>Parent</a:t>
                      </a:r>
                      <a:endParaRPr lang="en-US"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582233025"/>
                  </a:ext>
                </a:extLst>
              </a:tr>
              <a:tr h="327056">
                <a:tc>
                  <a:txBody>
                    <a:bodyPr/>
                    <a:lstStyle/>
                    <a:p>
                      <a:pPr algn="ctr"/>
                      <a:r>
                        <a:rPr lang="de-DE" i="0" dirty="0">
                          <a:latin typeface="Arial" panose="020B0604020202020204" pitchFamily="34" charset="0"/>
                          <a:cs typeface="Arial" panose="020B0604020202020204" pitchFamily="34" charset="0"/>
                        </a:rPr>
                        <a:t>1</a:t>
                      </a:r>
                      <a:endParaRPr lang="en-US" i="0" dirty="0">
                        <a:latin typeface="Arial" panose="020B0604020202020204" pitchFamily="34" charset="0"/>
                        <a:cs typeface="Arial" panose="020B0604020202020204" pitchFamily="34" charset="0"/>
                      </a:endParaRPr>
                    </a:p>
                  </a:txBody>
                  <a:tcPr/>
                </a:tc>
                <a:tc>
                  <a:txBody>
                    <a:bodyPr/>
                    <a:lstStyle/>
                    <a:p>
                      <a:pPr algn="ctr"/>
                      <a:r>
                        <a:rPr lang="de-DE" i="0" dirty="0">
                          <a:latin typeface="Arial" panose="020B0604020202020204" pitchFamily="34" charset="0"/>
                          <a:cs typeface="Arial" panose="020B0604020202020204" pitchFamily="34" charset="0"/>
                        </a:rPr>
                        <a:t>T</a:t>
                      </a:r>
                      <a:endParaRPr lang="en-US" i="0" dirty="0">
                        <a:latin typeface="Arial" panose="020B0604020202020204" pitchFamily="34" charset="0"/>
                        <a:cs typeface="Arial" panose="020B0604020202020204" pitchFamily="34" charset="0"/>
                      </a:endParaRPr>
                    </a:p>
                  </a:txBody>
                  <a:tcPr/>
                </a:tc>
                <a:tc>
                  <a:txBody>
                    <a:bodyPr/>
                    <a:lstStyle/>
                    <a:p>
                      <a:pPr algn="ctr"/>
                      <a:r>
                        <a:rPr lang="de-DE" i="0" dirty="0">
                          <a:latin typeface="Arial" panose="020B0604020202020204" pitchFamily="34" charset="0"/>
                          <a:cs typeface="Arial" panose="020B0604020202020204" pitchFamily="34" charset="0"/>
                        </a:rPr>
                        <a:t>0</a:t>
                      </a:r>
                      <a:endParaRPr lang="en-US" i="0" dirty="0">
                        <a:latin typeface="Arial" panose="020B0604020202020204" pitchFamily="34" charset="0"/>
                        <a:cs typeface="Arial" panose="020B0604020202020204" pitchFamily="34" charset="0"/>
                      </a:endParaRPr>
                    </a:p>
                  </a:txBody>
                  <a:tcPr/>
                </a:tc>
                <a:tc>
                  <a:txBody>
                    <a:bodyPr/>
                    <a:lstStyle/>
                    <a:p>
                      <a:pPr algn="ctr"/>
                      <a:r>
                        <a:rPr lang="de-DE" i="0" dirty="0">
                          <a:latin typeface="Arial" panose="020B0604020202020204" pitchFamily="34" charset="0"/>
                          <a:cs typeface="Arial" panose="020B0604020202020204" pitchFamily="34" charset="0"/>
                        </a:rPr>
                        <a:t>0</a:t>
                      </a:r>
                      <a:endParaRPr lang="en-US" i="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93311195"/>
                  </a:ext>
                </a:extLst>
              </a:tr>
              <a:tr h="327056">
                <a:tc>
                  <a:txBody>
                    <a:bodyPr/>
                    <a:lstStyle/>
                    <a:p>
                      <a:pPr algn="ctr"/>
                      <a:r>
                        <a:rPr lang="de-DE" i="0" dirty="0">
                          <a:latin typeface="Arial" panose="020B0604020202020204" pitchFamily="34" charset="0"/>
                          <a:cs typeface="Arial" panose="020B0604020202020204" pitchFamily="34" charset="0"/>
                        </a:rPr>
                        <a:t>2</a:t>
                      </a:r>
                      <a:endParaRPr lang="en-US" i="0" dirty="0">
                        <a:latin typeface="Arial" panose="020B0604020202020204" pitchFamily="34" charset="0"/>
                        <a:cs typeface="Arial" panose="020B0604020202020204" pitchFamily="34" charset="0"/>
                      </a:endParaRPr>
                    </a:p>
                  </a:txBody>
                  <a:tcPr/>
                </a:tc>
                <a:tc>
                  <a:txBody>
                    <a:bodyPr/>
                    <a:lstStyle/>
                    <a:p>
                      <a:pPr algn="ctr"/>
                      <a:r>
                        <a:rPr lang="de-DE" i="0" dirty="0">
                          <a:latin typeface="Arial" panose="020B0604020202020204" pitchFamily="34" charset="0"/>
                          <a:cs typeface="Arial" panose="020B0604020202020204" pitchFamily="34" charset="0"/>
                        </a:rPr>
                        <a:t>F</a:t>
                      </a:r>
                      <a:endParaRPr lang="en-US" i="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i="0" dirty="0">
                          <a:latin typeface="Arial" panose="020B0604020202020204" pitchFamily="34" charset="0"/>
                          <a:cs typeface="Arial" panose="020B0604020202020204" pitchFamily="34" charset="0"/>
                        </a:rPr>
                        <a:t>2</a:t>
                      </a:r>
                    </a:p>
                  </a:txBody>
                  <a:tcPr/>
                </a:tc>
                <a:tc>
                  <a:txBody>
                    <a:bodyPr/>
                    <a:lstStyle/>
                    <a:p>
                      <a:pPr algn="ctr"/>
                      <a:r>
                        <a:rPr lang="de-DE" i="0" dirty="0">
                          <a:latin typeface="Arial" panose="020B0604020202020204" pitchFamily="34" charset="0"/>
                          <a:cs typeface="Arial" panose="020B0604020202020204" pitchFamily="34" charset="0"/>
                        </a:rPr>
                        <a:t>4</a:t>
                      </a:r>
                      <a:endParaRPr lang="en-US" i="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35022931"/>
                  </a:ext>
                </a:extLst>
              </a:tr>
              <a:tr h="327056">
                <a:tc>
                  <a:txBody>
                    <a:bodyPr/>
                    <a:lstStyle/>
                    <a:p>
                      <a:pPr algn="ctr"/>
                      <a:r>
                        <a:rPr lang="de-DE" i="0" dirty="0">
                          <a:latin typeface="Arial" panose="020B0604020202020204" pitchFamily="34" charset="0"/>
                          <a:cs typeface="Arial" panose="020B0604020202020204" pitchFamily="34" charset="0"/>
                        </a:rPr>
                        <a:t>3</a:t>
                      </a:r>
                      <a:endParaRPr lang="en-US" i="0" dirty="0">
                        <a:latin typeface="Arial" panose="020B0604020202020204" pitchFamily="34" charset="0"/>
                        <a:cs typeface="Arial" panose="020B0604020202020204" pitchFamily="34" charset="0"/>
                      </a:endParaRPr>
                    </a:p>
                  </a:txBody>
                  <a:tcPr/>
                </a:tc>
                <a:tc>
                  <a:txBody>
                    <a:bodyPr/>
                    <a:lstStyle/>
                    <a:p>
                      <a:pPr algn="ctr"/>
                      <a:r>
                        <a:rPr lang="de-DE" i="0" dirty="0">
                          <a:latin typeface="Arial" panose="020B0604020202020204" pitchFamily="34" charset="0"/>
                          <a:cs typeface="Arial" panose="020B0604020202020204" pitchFamily="34" charset="0"/>
                        </a:rPr>
                        <a:t>F</a:t>
                      </a:r>
                      <a:endParaRPr lang="en-US" i="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i="0" dirty="0">
                          <a:latin typeface="Arial" panose="020B0604020202020204" pitchFamily="34" charset="0"/>
                          <a:cs typeface="Arial" panose="020B0604020202020204" pitchFamily="34" charset="0"/>
                        </a:rPr>
                        <a:t>∞</a:t>
                      </a:r>
                    </a:p>
                  </a:txBody>
                  <a:tcPr/>
                </a:tc>
                <a:tc>
                  <a:txBody>
                    <a:bodyPr/>
                    <a:lstStyle/>
                    <a:p>
                      <a:pPr algn="ctr"/>
                      <a:r>
                        <a:rPr lang="de-DE" i="0" dirty="0">
                          <a:latin typeface="Arial" panose="020B0604020202020204" pitchFamily="34" charset="0"/>
                          <a:cs typeface="Arial" panose="020B0604020202020204" pitchFamily="34" charset="0"/>
                        </a:rPr>
                        <a:t>0</a:t>
                      </a:r>
                      <a:endParaRPr lang="en-US" i="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41154294"/>
                  </a:ext>
                </a:extLst>
              </a:tr>
              <a:tr h="327056">
                <a:tc>
                  <a:txBody>
                    <a:bodyPr/>
                    <a:lstStyle/>
                    <a:p>
                      <a:pPr algn="ctr"/>
                      <a:r>
                        <a:rPr lang="de-DE" i="0" dirty="0">
                          <a:latin typeface="Arial" panose="020B0604020202020204" pitchFamily="34" charset="0"/>
                          <a:cs typeface="Arial" panose="020B0604020202020204" pitchFamily="34" charset="0"/>
                        </a:rPr>
                        <a:t>4</a:t>
                      </a:r>
                      <a:endParaRPr lang="en-US" i="0" dirty="0">
                        <a:latin typeface="Arial" panose="020B0604020202020204" pitchFamily="34" charset="0"/>
                        <a:cs typeface="Arial" panose="020B0604020202020204" pitchFamily="34" charset="0"/>
                      </a:endParaRPr>
                    </a:p>
                  </a:txBody>
                  <a:tcPr/>
                </a:tc>
                <a:tc>
                  <a:txBody>
                    <a:bodyPr/>
                    <a:lstStyle/>
                    <a:p>
                      <a:pPr algn="ctr"/>
                      <a:r>
                        <a:rPr lang="de-DE" i="0" dirty="0">
                          <a:latin typeface="Arial" panose="020B0604020202020204" pitchFamily="34" charset="0"/>
                          <a:cs typeface="Arial" panose="020B0604020202020204" pitchFamily="34" charset="0"/>
                        </a:rPr>
                        <a:t>T</a:t>
                      </a:r>
                      <a:endParaRPr lang="en-US" i="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i="0" dirty="0">
                          <a:latin typeface="Arial" panose="020B0604020202020204" pitchFamily="34" charset="0"/>
                          <a:cs typeface="Arial" panose="020B0604020202020204" pitchFamily="34" charset="0"/>
                        </a:rPr>
                        <a:t>1</a:t>
                      </a:r>
                    </a:p>
                  </a:txBody>
                  <a:tcPr/>
                </a:tc>
                <a:tc>
                  <a:txBody>
                    <a:bodyPr/>
                    <a:lstStyle/>
                    <a:p>
                      <a:pPr algn="ctr"/>
                      <a:r>
                        <a:rPr lang="de-DE" i="0" dirty="0">
                          <a:latin typeface="Arial" panose="020B0604020202020204" pitchFamily="34" charset="0"/>
                          <a:cs typeface="Arial" panose="020B0604020202020204" pitchFamily="34" charset="0"/>
                        </a:rPr>
                        <a:t>1</a:t>
                      </a:r>
                      <a:endParaRPr lang="en-US" i="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84912651"/>
                  </a:ext>
                </a:extLst>
              </a:tr>
              <a:tr h="327056">
                <a:tc>
                  <a:txBody>
                    <a:bodyPr/>
                    <a:lstStyle/>
                    <a:p>
                      <a:pPr algn="ctr"/>
                      <a:r>
                        <a:rPr lang="de-DE" i="0" dirty="0">
                          <a:latin typeface="Arial" panose="020B0604020202020204" pitchFamily="34" charset="0"/>
                          <a:cs typeface="Arial" panose="020B0604020202020204" pitchFamily="34" charset="0"/>
                        </a:rPr>
                        <a:t>5</a:t>
                      </a:r>
                      <a:endParaRPr lang="en-US" i="0" dirty="0">
                        <a:latin typeface="Arial" panose="020B0604020202020204" pitchFamily="34" charset="0"/>
                        <a:cs typeface="Arial" panose="020B0604020202020204" pitchFamily="34" charset="0"/>
                      </a:endParaRPr>
                    </a:p>
                  </a:txBody>
                  <a:tcPr/>
                </a:tc>
                <a:tc>
                  <a:txBody>
                    <a:bodyPr/>
                    <a:lstStyle/>
                    <a:p>
                      <a:pPr algn="ctr"/>
                      <a:r>
                        <a:rPr lang="de-DE" i="0" dirty="0">
                          <a:latin typeface="Arial" panose="020B0604020202020204" pitchFamily="34" charset="0"/>
                          <a:cs typeface="Arial" panose="020B0604020202020204" pitchFamily="34" charset="0"/>
                        </a:rPr>
                        <a:t>F</a:t>
                      </a:r>
                      <a:endParaRPr lang="en-US" i="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i="0" dirty="0">
                          <a:latin typeface="Arial" panose="020B0604020202020204" pitchFamily="34" charset="0"/>
                          <a:cs typeface="Arial" panose="020B0604020202020204" pitchFamily="34" charset="0"/>
                        </a:rPr>
                        <a:t>8</a:t>
                      </a:r>
                    </a:p>
                  </a:txBody>
                  <a:tcPr/>
                </a:tc>
                <a:tc>
                  <a:txBody>
                    <a:bodyPr/>
                    <a:lstStyle/>
                    <a:p>
                      <a:pPr algn="ctr"/>
                      <a:r>
                        <a:rPr lang="de-DE" i="0" dirty="0">
                          <a:latin typeface="Arial" panose="020B0604020202020204" pitchFamily="34" charset="0"/>
                          <a:cs typeface="Arial" panose="020B0604020202020204" pitchFamily="34" charset="0"/>
                        </a:rPr>
                        <a:t>1</a:t>
                      </a:r>
                      <a:endParaRPr lang="en-US" i="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12882942"/>
                  </a:ext>
                </a:extLst>
              </a:tr>
              <a:tr h="327056">
                <a:tc>
                  <a:txBody>
                    <a:bodyPr/>
                    <a:lstStyle/>
                    <a:p>
                      <a:pPr algn="ctr"/>
                      <a:r>
                        <a:rPr lang="de-DE" i="0" dirty="0">
                          <a:latin typeface="Arial" panose="020B0604020202020204" pitchFamily="34" charset="0"/>
                          <a:cs typeface="Arial" panose="020B0604020202020204" pitchFamily="34" charset="0"/>
                        </a:rPr>
                        <a:t>6</a:t>
                      </a:r>
                      <a:endParaRPr lang="en-US" i="0" dirty="0">
                        <a:latin typeface="Arial" panose="020B0604020202020204" pitchFamily="34" charset="0"/>
                        <a:cs typeface="Arial" panose="020B0604020202020204" pitchFamily="34" charset="0"/>
                      </a:endParaRPr>
                    </a:p>
                  </a:txBody>
                  <a:tcPr/>
                </a:tc>
                <a:tc>
                  <a:txBody>
                    <a:bodyPr/>
                    <a:lstStyle/>
                    <a:p>
                      <a:pPr algn="ctr"/>
                      <a:r>
                        <a:rPr lang="de-DE" i="0" dirty="0">
                          <a:latin typeface="Arial" panose="020B0604020202020204" pitchFamily="34" charset="0"/>
                          <a:cs typeface="Arial" panose="020B0604020202020204" pitchFamily="34" charset="0"/>
                        </a:rPr>
                        <a:t>F</a:t>
                      </a:r>
                      <a:endParaRPr lang="en-US" i="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i="0" dirty="0">
                          <a:latin typeface="Arial" panose="020B0604020202020204" pitchFamily="34" charset="0"/>
                          <a:cs typeface="Arial" panose="020B0604020202020204" pitchFamily="34" charset="0"/>
                        </a:rPr>
                        <a:t>∞</a:t>
                      </a:r>
                    </a:p>
                  </a:txBody>
                  <a:tcPr/>
                </a:tc>
                <a:tc>
                  <a:txBody>
                    <a:bodyPr/>
                    <a:lstStyle/>
                    <a:p>
                      <a:pPr algn="ctr"/>
                      <a:r>
                        <a:rPr lang="de-DE" i="0" dirty="0">
                          <a:latin typeface="Arial" panose="020B0604020202020204" pitchFamily="34" charset="0"/>
                          <a:cs typeface="Arial" panose="020B0604020202020204" pitchFamily="34" charset="0"/>
                        </a:rPr>
                        <a:t>0</a:t>
                      </a:r>
                      <a:endParaRPr lang="en-US" i="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08361270"/>
                  </a:ext>
                </a:extLst>
              </a:tr>
              <a:tr h="327056">
                <a:tc>
                  <a:txBody>
                    <a:bodyPr/>
                    <a:lstStyle/>
                    <a:p>
                      <a:pPr algn="ctr"/>
                      <a:r>
                        <a:rPr lang="de-DE" i="0" dirty="0">
                          <a:latin typeface="Arial" panose="020B0604020202020204" pitchFamily="34" charset="0"/>
                          <a:cs typeface="Arial" panose="020B0604020202020204" pitchFamily="34" charset="0"/>
                        </a:rPr>
                        <a:t>7</a:t>
                      </a:r>
                      <a:endParaRPr lang="en-US" i="0" dirty="0">
                        <a:latin typeface="Arial" panose="020B0604020202020204" pitchFamily="34" charset="0"/>
                        <a:cs typeface="Arial" panose="020B0604020202020204" pitchFamily="34" charset="0"/>
                      </a:endParaRPr>
                    </a:p>
                  </a:txBody>
                  <a:tcPr/>
                </a:tc>
                <a:tc>
                  <a:txBody>
                    <a:bodyPr/>
                    <a:lstStyle/>
                    <a:p>
                      <a:pPr algn="ctr"/>
                      <a:r>
                        <a:rPr lang="de-DE" i="0" dirty="0">
                          <a:latin typeface="Arial" panose="020B0604020202020204" pitchFamily="34" charset="0"/>
                          <a:cs typeface="Arial" panose="020B0604020202020204" pitchFamily="34" charset="0"/>
                        </a:rPr>
                        <a:t>F</a:t>
                      </a:r>
                      <a:endParaRPr lang="en-US" i="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i="0" dirty="0">
                          <a:latin typeface="Arial" panose="020B0604020202020204" pitchFamily="34" charset="0"/>
                          <a:cs typeface="Arial" panose="020B0604020202020204" pitchFamily="34" charset="0"/>
                        </a:rPr>
                        <a:t>9</a:t>
                      </a:r>
                    </a:p>
                  </a:txBody>
                  <a:tcPr/>
                </a:tc>
                <a:tc>
                  <a:txBody>
                    <a:bodyPr/>
                    <a:lstStyle/>
                    <a:p>
                      <a:pPr algn="ctr"/>
                      <a:r>
                        <a:rPr lang="de-DE" i="0" dirty="0">
                          <a:latin typeface="Arial" panose="020B0604020202020204" pitchFamily="34" charset="0"/>
                          <a:cs typeface="Arial" panose="020B0604020202020204" pitchFamily="34" charset="0"/>
                        </a:rPr>
                        <a:t>4</a:t>
                      </a:r>
                      <a:endParaRPr lang="en-US" i="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4174048"/>
                  </a:ext>
                </a:extLst>
              </a:tr>
              <a:tr h="327056">
                <a:tc>
                  <a:txBody>
                    <a:bodyPr/>
                    <a:lstStyle/>
                    <a:p>
                      <a:pPr algn="ctr"/>
                      <a:r>
                        <a:rPr lang="de-DE" i="0" dirty="0">
                          <a:latin typeface="Arial" panose="020B0604020202020204" pitchFamily="34" charset="0"/>
                          <a:cs typeface="Arial" panose="020B0604020202020204" pitchFamily="34" charset="0"/>
                        </a:rPr>
                        <a:t>8</a:t>
                      </a:r>
                      <a:endParaRPr lang="en-US" i="0" dirty="0">
                        <a:latin typeface="Arial" panose="020B0604020202020204" pitchFamily="34" charset="0"/>
                        <a:cs typeface="Arial" panose="020B0604020202020204" pitchFamily="34" charset="0"/>
                      </a:endParaRPr>
                    </a:p>
                  </a:txBody>
                  <a:tcPr/>
                </a:tc>
                <a:tc>
                  <a:txBody>
                    <a:bodyPr/>
                    <a:lstStyle/>
                    <a:p>
                      <a:pPr algn="ctr"/>
                      <a:r>
                        <a:rPr lang="de-DE" i="0" dirty="0">
                          <a:latin typeface="Arial" panose="020B0604020202020204" pitchFamily="34" charset="0"/>
                          <a:cs typeface="Arial" panose="020B0604020202020204" pitchFamily="34" charset="0"/>
                        </a:rPr>
                        <a:t>F</a:t>
                      </a:r>
                      <a:endParaRPr lang="en-US" i="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i="0" dirty="0">
                          <a:latin typeface="Arial" panose="020B0604020202020204" pitchFamily="34" charset="0"/>
                          <a:cs typeface="Arial" panose="020B0604020202020204" pitchFamily="34" charset="0"/>
                        </a:rPr>
                        <a:t>8</a:t>
                      </a:r>
                    </a:p>
                  </a:txBody>
                  <a:tcPr/>
                </a:tc>
                <a:tc>
                  <a:txBody>
                    <a:bodyPr/>
                    <a:lstStyle/>
                    <a:p>
                      <a:pPr algn="ctr"/>
                      <a:r>
                        <a:rPr lang="de-DE" i="0" dirty="0">
                          <a:latin typeface="Arial" panose="020B0604020202020204" pitchFamily="34" charset="0"/>
                          <a:cs typeface="Arial" panose="020B0604020202020204" pitchFamily="34" charset="0"/>
                        </a:rPr>
                        <a:t>4</a:t>
                      </a:r>
                      <a:endParaRPr lang="en-US" i="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157261637"/>
                  </a:ext>
                </a:extLst>
              </a:tr>
              <a:tr h="327056">
                <a:tc>
                  <a:txBody>
                    <a:bodyPr/>
                    <a:lstStyle/>
                    <a:p>
                      <a:pPr algn="ctr"/>
                      <a:r>
                        <a:rPr lang="de-DE" i="0" dirty="0">
                          <a:latin typeface="Arial" panose="020B0604020202020204" pitchFamily="34" charset="0"/>
                          <a:cs typeface="Arial" panose="020B0604020202020204" pitchFamily="34" charset="0"/>
                        </a:rPr>
                        <a:t>9</a:t>
                      </a:r>
                      <a:endParaRPr lang="en-US" i="0" dirty="0">
                        <a:latin typeface="Arial" panose="020B0604020202020204" pitchFamily="34" charset="0"/>
                        <a:cs typeface="Arial" panose="020B0604020202020204" pitchFamily="34" charset="0"/>
                      </a:endParaRPr>
                    </a:p>
                  </a:txBody>
                  <a:tcPr/>
                </a:tc>
                <a:tc>
                  <a:txBody>
                    <a:bodyPr/>
                    <a:lstStyle/>
                    <a:p>
                      <a:pPr algn="ctr"/>
                      <a:r>
                        <a:rPr lang="de-DE" i="0" dirty="0">
                          <a:latin typeface="Arial" panose="020B0604020202020204" pitchFamily="34" charset="0"/>
                          <a:cs typeface="Arial" panose="020B0604020202020204" pitchFamily="34" charset="0"/>
                        </a:rPr>
                        <a:t>F</a:t>
                      </a:r>
                      <a:endParaRPr lang="en-US" i="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i="0" dirty="0">
                          <a:latin typeface="Arial" panose="020B0604020202020204" pitchFamily="34" charset="0"/>
                          <a:cs typeface="Arial" panose="020B0604020202020204" pitchFamily="34" charset="0"/>
                        </a:rPr>
                        <a:t>∞</a:t>
                      </a:r>
                    </a:p>
                  </a:txBody>
                  <a:tcPr/>
                </a:tc>
                <a:tc>
                  <a:txBody>
                    <a:bodyPr/>
                    <a:lstStyle/>
                    <a:p>
                      <a:pPr algn="ctr"/>
                      <a:r>
                        <a:rPr lang="de-DE" i="0" dirty="0">
                          <a:latin typeface="Arial" panose="020B0604020202020204" pitchFamily="34" charset="0"/>
                          <a:cs typeface="Arial" panose="020B0604020202020204" pitchFamily="34" charset="0"/>
                        </a:rPr>
                        <a:t>0</a:t>
                      </a:r>
                      <a:endParaRPr lang="en-US" i="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984178660"/>
                  </a:ext>
                </a:extLst>
              </a:tr>
            </a:tbl>
          </a:graphicData>
        </a:graphic>
      </p:graphicFrame>
      <p:pic>
        <p:nvPicPr>
          <p:cNvPr id="6" name="Picture 5"/>
          <p:cNvPicPr>
            <a:picLocks noChangeAspect="1"/>
          </p:cNvPicPr>
          <p:nvPr/>
        </p:nvPicPr>
        <p:blipFill>
          <a:blip r:embed="rId3"/>
          <a:stretch>
            <a:fillRect/>
          </a:stretch>
        </p:blipFill>
        <p:spPr>
          <a:xfrm>
            <a:off x="7026275" y="1080354"/>
            <a:ext cx="1800225" cy="2428875"/>
          </a:xfrm>
          <a:prstGeom prst="rect">
            <a:avLst/>
          </a:prstGeom>
        </p:spPr>
      </p:pic>
    </p:spTree>
    <p:extLst>
      <p:ext uri="{BB962C8B-B14F-4D97-AF65-F5344CB8AC3E}">
        <p14:creationId xmlns:p14="http://schemas.microsoft.com/office/powerpoint/2010/main" val="417138810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stretch>
            <a:fillRect/>
          </a:stretch>
        </p:blipFill>
        <p:spPr>
          <a:xfrm>
            <a:off x="6668963" y="905608"/>
            <a:ext cx="2486578" cy="2743200"/>
          </a:xfrm>
          <a:prstGeom prst="rect">
            <a:avLst/>
          </a:prstGeom>
        </p:spPr>
      </p:pic>
      <p:sp>
        <p:nvSpPr>
          <p:cNvPr id="2" name="Title 1"/>
          <p:cNvSpPr>
            <a:spLocks noGrp="1"/>
          </p:cNvSpPr>
          <p:nvPr>
            <p:ph type="title"/>
          </p:nvPr>
        </p:nvSpPr>
        <p:spPr/>
        <p:txBody>
          <a:bodyPr/>
          <a:lstStyle/>
          <a:p>
            <a:r>
              <a:rPr lang="en-US" dirty="0"/>
              <a:t>Prim’s Algorithm: overview</a:t>
            </a:r>
          </a:p>
        </p:txBody>
      </p:sp>
      <p:sp>
        <p:nvSpPr>
          <p:cNvPr id="3" name="Content Placeholder 2"/>
          <p:cNvSpPr>
            <a:spLocks noGrp="1"/>
          </p:cNvSpPr>
          <p:nvPr>
            <p:ph idx="1"/>
          </p:nvPr>
        </p:nvSpPr>
        <p:spPr>
          <a:xfrm>
            <a:off x="565150" y="931984"/>
            <a:ext cx="7886700" cy="4998795"/>
          </a:xfrm>
        </p:spPr>
        <p:txBody>
          <a:bodyPr/>
          <a:lstStyle/>
          <a:p>
            <a:r>
              <a:rPr lang="en-US" dirty="0"/>
              <a:t>Visit vertex 2</a:t>
            </a:r>
          </a:p>
          <a:p>
            <a:pPr lvl="1"/>
            <a:r>
              <a:rPr lang="en-GB" dirty="0"/>
              <a:t>update 3, 5 and 6</a:t>
            </a:r>
          </a:p>
          <a:p>
            <a:pPr lvl="1"/>
            <a:r>
              <a:rPr lang="en-US" dirty="0"/>
              <a:t>extend the tree</a:t>
            </a:r>
          </a:p>
          <a:p>
            <a:pPr lvl="1"/>
            <a:r>
              <a:rPr lang="en-GB" dirty="0"/>
              <a:t>select vertex with minimum weight</a:t>
            </a:r>
            <a:endParaRPr lang="en-US" dirty="0"/>
          </a:p>
        </p:txBody>
      </p:sp>
      <p:sp>
        <p:nvSpPr>
          <p:cNvPr id="4" name="Slide Number Placeholder 3"/>
          <p:cNvSpPr>
            <a:spLocks noGrp="1"/>
          </p:cNvSpPr>
          <p:nvPr>
            <p:ph type="sldNum" sz="quarter" idx="10"/>
          </p:nvPr>
        </p:nvSpPr>
        <p:spPr/>
        <p:txBody>
          <a:bodyPr/>
          <a:lstStyle/>
          <a:p>
            <a:pPr>
              <a:defRPr/>
            </a:pPr>
            <a:fld id="{1F4BC561-BCEA-4F0B-95C2-8CA863EDD649}" type="slidenum">
              <a:rPr lang="de-DE" altLang="zh-CN" smtClean="0"/>
              <a:pPr>
                <a:defRPr/>
              </a:pPr>
              <a:t>14</a:t>
            </a:fld>
            <a:endParaRPr lang="de-DE" altLang="zh-CN" dirty="0"/>
          </a:p>
        </p:txBody>
      </p:sp>
      <p:pic>
        <p:nvPicPr>
          <p:cNvPr id="5" name="Picture 4"/>
          <p:cNvPicPr>
            <a:picLocks noChangeAspect="1"/>
          </p:cNvPicPr>
          <p:nvPr/>
        </p:nvPicPr>
        <p:blipFill>
          <a:blip r:embed="rId3"/>
          <a:stretch>
            <a:fillRect/>
          </a:stretch>
        </p:blipFill>
        <p:spPr>
          <a:xfrm>
            <a:off x="3975660" y="3371151"/>
            <a:ext cx="3050615" cy="3108960"/>
          </a:xfrm>
          <a:prstGeom prst="rect">
            <a:avLst/>
          </a:prstGeom>
        </p:spPr>
      </p:pic>
      <p:graphicFrame>
        <p:nvGraphicFramePr>
          <p:cNvPr id="7" name="Table 6"/>
          <p:cNvGraphicFramePr>
            <a:graphicFrameLocks noGrp="1"/>
          </p:cNvGraphicFramePr>
          <p:nvPr/>
        </p:nvGraphicFramePr>
        <p:xfrm>
          <a:off x="35168" y="2822511"/>
          <a:ext cx="3917707" cy="3657600"/>
        </p:xfrm>
        <a:graphic>
          <a:graphicData uri="http://schemas.openxmlformats.org/drawingml/2006/table">
            <a:tbl>
              <a:tblPr firstRow="1" bandRow="1">
                <a:tableStyleId>{5C22544A-7EE6-4342-B048-85BDC9FD1C3A}</a:tableStyleId>
              </a:tblPr>
              <a:tblGrid>
                <a:gridCol w="941026">
                  <a:extLst>
                    <a:ext uri="{9D8B030D-6E8A-4147-A177-3AD203B41FA5}">
                      <a16:colId xmlns:a16="http://schemas.microsoft.com/office/drawing/2014/main" val="144836549"/>
                    </a:ext>
                  </a:extLst>
                </a:gridCol>
                <a:gridCol w="963243">
                  <a:extLst>
                    <a:ext uri="{9D8B030D-6E8A-4147-A177-3AD203B41FA5}">
                      <a16:colId xmlns:a16="http://schemas.microsoft.com/office/drawing/2014/main" val="3991611600"/>
                    </a:ext>
                  </a:extLst>
                </a:gridCol>
                <a:gridCol w="1081454">
                  <a:extLst>
                    <a:ext uri="{9D8B030D-6E8A-4147-A177-3AD203B41FA5}">
                      <a16:colId xmlns:a16="http://schemas.microsoft.com/office/drawing/2014/main" val="4223183080"/>
                    </a:ext>
                  </a:extLst>
                </a:gridCol>
                <a:gridCol w="931984">
                  <a:extLst>
                    <a:ext uri="{9D8B030D-6E8A-4147-A177-3AD203B41FA5}">
                      <a16:colId xmlns:a16="http://schemas.microsoft.com/office/drawing/2014/main" val="1320372695"/>
                    </a:ext>
                  </a:extLst>
                </a:gridCol>
              </a:tblGrid>
              <a:tr h="327056">
                <a:tc>
                  <a:txBody>
                    <a:bodyPr/>
                    <a:lstStyle/>
                    <a:p>
                      <a:pPr algn="ctr"/>
                      <a:r>
                        <a:rPr lang="de-DE" b="0" dirty="0">
                          <a:latin typeface="Arial" panose="020B0604020202020204" pitchFamily="34" charset="0"/>
                          <a:cs typeface="Arial" panose="020B0604020202020204" pitchFamily="34" charset="0"/>
                        </a:rPr>
                        <a:t>Vertex</a:t>
                      </a:r>
                      <a:endParaRPr lang="en-US" b="0" dirty="0">
                        <a:latin typeface="Arial" panose="020B0604020202020204" pitchFamily="34" charset="0"/>
                        <a:cs typeface="Arial" panose="020B0604020202020204" pitchFamily="34" charset="0"/>
                      </a:endParaRPr>
                    </a:p>
                  </a:txBody>
                  <a:tcPr/>
                </a:tc>
                <a:tc>
                  <a:txBody>
                    <a:bodyPr/>
                    <a:lstStyle/>
                    <a:p>
                      <a:pPr algn="ctr"/>
                      <a:r>
                        <a:rPr lang="de-DE" b="0" dirty="0">
                          <a:latin typeface="Arial" panose="020B0604020202020204" pitchFamily="34" charset="0"/>
                          <a:cs typeface="Arial" panose="020B0604020202020204" pitchFamily="34" charset="0"/>
                        </a:rPr>
                        <a:t>Visited</a:t>
                      </a:r>
                      <a:endParaRPr lang="en-US" b="0" dirty="0">
                        <a:latin typeface="Arial" panose="020B0604020202020204" pitchFamily="34" charset="0"/>
                        <a:cs typeface="Arial" panose="020B0604020202020204" pitchFamily="34" charset="0"/>
                      </a:endParaRPr>
                    </a:p>
                  </a:txBody>
                  <a:tcPr/>
                </a:tc>
                <a:tc>
                  <a:txBody>
                    <a:bodyPr/>
                    <a:lstStyle/>
                    <a:p>
                      <a:pPr algn="ctr"/>
                      <a:r>
                        <a:rPr lang="de-DE" b="0" dirty="0">
                          <a:latin typeface="Arial" panose="020B0604020202020204" pitchFamily="34" charset="0"/>
                          <a:cs typeface="Arial" panose="020B0604020202020204" pitchFamily="34" charset="0"/>
                        </a:rPr>
                        <a:t>Distance</a:t>
                      </a:r>
                      <a:endParaRPr lang="en-US" b="0" dirty="0">
                        <a:latin typeface="Arial" panose="020B0604020202020204" pitchFamily="34" charset="0"/>
                        <a:cs typeface="Arial" panose="020B0604020202020204" pitchFamily="34" charset="0"/>
                      </a:endParaRPr>
                    </a:p>
                  </a:txBody>
                  <a:tcPr/>
                </a:tc>
                <a:tc>
                  <a:txBody>
                    <a:bodyPr/>
                    <a:lstStyle/>
                    <a:p>
                      <a:pPr algn="ctr"/>
                      <a:r>
                        <a:rPr lang="de-DE" b="0" dirty="0">
                          <a:latin typeface="Arial" panose="020B0604020202020204" pitchFamily="34" charset="0"/>
                          <a:cs typeface="Arial" panose="020B0604020202020204" pitchFamily="34" charset="0"/>
                        </a:rPr>
                        <a:t>Parent</a:t>
                      </a:r>
                      <a:endParaRPr lang="en-US"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582233025"/>
                  </a:ext>
                </a:extLst>
              </a:tr>
              <a:tr h="327056">
                <a:tc>
                  <a:txBody>
                    <a:bodyPr/>
                    <a:lstStyle/>
                    <a:p>
                      <a:pPr algn="ctr"/>
                      <a:r>
                        <a:rPr lang="de-DE" i="0" dirty="0">
                          <a:latin typeface="Arial" panose="020B0604020202020204" pitchFamily="34" charset="0"/>
                          <a:cs typeface="Arial" panose="020B0604020202020204" pitchFamily="34" charset="0"/>
                        </a:rPr>
                        <a:t>1</a:t>
                      </a:r>
                      <a:endParaRPr lang="en-US" i="0" dirty="0">
                        <a:latin typeface="Arial" panose="020B0604020202020204" pitchFamily="34" charset="0"/>
                        <a:cs typeface="Arial" panose="020B0604020202020204" pitchFamily="34" charset="0"/>
                      </a:endParaRPr>
                    </a:p>
                  </a:txBody>
                  <a:tcPr/>
                </a:tc>
                <a:tc>
                  <a:txBody>
                    <a:bodyPr/>
                    <a:lstStyle/>
                    <a:p>
                      <a:pPr algn="ctr"/>
                      <a:r>
                        <a:rPr lang="de-DE" i="0" dirty="0">
                          <a:latin typeface="Arial" panose="020B0604020202020204" pitchFamily="34" charset="0"/>
                          <a:cs typeface="Arial" panose="020B0604020202020204" pitchFamily="34" charset="0"/>
                        </a:rPr>
                        <a:t>T</a:t>
                      </a:r>
                      <a:endParaRPr lang="en-US" i="0" dirty="0">
                        <a:latin typeface="Arial" panose="020B0604020202020204" pitchFamily="34" charset="0"/>
                        <a:cs typeface="Arial" panose="020B0604020202020204" pitchFamily="34" charset="0"/>
                      </a:endParaRPr>
                    </a:p>
                  </a:txBody>
                  <a:tcPr/>
                </a:tc>
                <a:tc>
                  <a:txBody>
                    <a:bodyPr/>
                    <a:lstStyle/>
                    <a:p>
                      <a:pPr algn="ctr"/>
                      <a:r>
                        <a:rPr lang="de-DE" i="0" dirty="0">
                          <a:latin typeface="Arial" panose="020B0604020202020204" pitchFamily="34" charset="0"/>
                          <a:cs typeface="Arial" panose="020B0604020202020204" pitchFamily="34" charset="0"/>
                        </a:rPr>
                        <a:t>0</a:t>
                      </a:r>
                      <a:endParaRPr lang="en-US" i="0" dirty="0">
                        <a:latin typeface="Arial" panose="020B0604020202020204" pitchFamily="34" charset="0"/>
                        <a:cs typeface="Arial" panose="020B0604020202020204" pitchFamily="34" charset="0"/>
                      </a:endParaRPr>
                    </a:p>
                  </a:txBody>
                  <a:tcPr/>
                </a:tc>
                <a:tc>
                  <a:txBody>
                    <a:bodyPr/>
                    <a:lstStyle/>
                    <a:p>
                      <a:pPr algn="ctr"/>
                      <a:r>
                        <a:rPr lang="de-DE" i="0" dirty="0">
                          <a:latin typeface="Arial" panose="020B0604020202020204" pitchFamily="34" charset="0"/>
                          <a:cs typeface="Arial" panose="020B0604020202020204" pitchFamily="34" charset="0"/>
                        </a:rPr>
                        <a:t>0</a:t>
                      </a:r>
                      <a:endParaRPr lang="en-US" i="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93311195"/>
                  </a:ext>
                </a:extLst>
              </a:tr>
              <a:tr h="327056">
                <a:tc>
                  <a:txBody>
                    <a:bodyPr/>
                    <a:lstStyle/>
                    <a:p>
                      <a:pPr algn="ctr"/>
                      <a:r>
                        <a:rPr lang="de-DE" i="0" dirty="0">
                          <a:latin typeface="Arial" panose="020B0604020202020204" pitchFamily="34" charset="0"/>
                          <a:cs typeface="Arial" panose="020B0604020202020204" pitchFamily="34" charset="0"/>
                        </a:rPr>
                        <a:t>2</a:t>
                      </a:r>
                      <a:endParaRPr lang="en-US" i="0" dirty="0">
                        <a:latin typeface="Arial" panose="020B0604020202020204" pitchFamily="34" charset="0"/>
                        <a:cs typeface="Arial" panose="020B0604020202020204" pitchFamily="34" charset="0"/>
                      </a:endParaRPr>
                    </a:p>
                  </a:txBody>
                  <a:tcPr/>
                </a:tc>
                <a:tc>
                  <a:txBody>
                    <a:bodyPr/>
                    <a:lstStyle/>
                    <a:p>
                      <a:pPr algn="ctr"/>
                      <a:r>
                        <a:rPr lang="de-DE" i="0" dirty="0">
                          <a:latin typeface="Arial" panose="020B0604020202020204" pitchFamily="34" charset="0"/>
                          <a:cs typeface="Arial" panose="020B0604020202020204" pitchFamily="34" charset="0"/>
                        </a:rPr>
                        <a:t>T</a:t>
                      </a:r>
                      <a:endParaRPr lang="en-US" i="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i="0" dirty="0">
                          <a:latin typeface="Arial" panose="020B0604020202020204" pitchFamily="34" charset="0"/>
                          <a:cs typeface="Arial" panose="020B0604020202020204" pitchFamily="34" charset="0"/>
                        </a:rPr>
                        <a:t>2</a:t>
                      </a:r>
                    </a:p>
                  </a:txBody>
                  <a:tcPr/>
                </a:tc>
                <a:tc>
                  <a:txBody>
                    <a:bodyPr/>
                    <a:lstStyle/>
                    <a:p>
                      <a:pPr algn="ctr"/>
                      <a:r>
                        <a:rPr lang="de-DE" i="0" dirty="0">
                          <a:latin typeface="Arial" panose="020B0604020202020204" pitchFamily="34" charset="0"/>
                          <a:cs typeface="Arial" panose="020B0604020202020204" pitchFamily="34" charset="0"/>
                        </a:rPr>
                        <a:t>4</a:t>
                      </a:r>
                      <a:endParaRPr lang="en-US" i="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35022931"/>
                  </a:ext>
                </a:extLst>
              </a:tr>
              <a:tr h="327056">
                <a:tc>
                  <a:txBody>
                    <a:bodyPr/>
                    <a:lstStyle/>
                    <a:p>
                      <a:pPr algn="ctr"/>
                      <a:r>
                        <a:rPr lang="de-DE" i="0" dirty="0">
                          <a:latin typeface="Arial" panose="020B0604020202020204" pitchFamily="34" charset="0"/>
                          <a:cs typeface="Arial" panose="020B0604020202020204" pitchFamily="34" charset="0"/>
                        </a:rPr>
                        <a:t>3</a:t>
                      </a:r>
                      <a:endParaRPr lang="en-US" i="0" dirty="0">
                        <a:latin typeface="Arial" panose="020B0604020202020204" pitchFamily="34" charset="0"/>
                        <a:cs typeface="Arial" panose="020B0604020202020204" pitchFamily="34" charset="0"/>
                      </a:endParaRPr>
                    </a:p>
                  </a:txBody>
                  <a:tcPr/>
                </a:tc>
                <a:tc>
                  <a:txBody>
                    <a:bodyPr/>
                    <a:lstStyle/>
                    <a:p>
                      <a:pPr algn="ctr"/>
                      <a:r>
                        <a:rPr lang="de-DE" i="0" dirty="0">
                          <a:latin typeface="Arial" panose="020B0604020202020204" pitchFamily="34" charset="0"/>
                          <a:cs typeface="Arial" panose="020B0604020202020204" pitchFamily="34" charset="0"/>
                        </a:rPr>
                        <a:t>F</a:t>
                      </a:r>
                      <a:endParaRPr lang="en-US" i="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i="0" dirty="0">
                          <a:latin typeface="Arial" panose="020B0604020202020204" pitchFamily="34" charset="0"/>
                          <a:cs typeface="Arial" panose="020B0604020202020204" pitchFamily="34" charset="0"/>
                        </a:rPr>
                        <a:t>2</a:t>
                      </a:r>
                    </a:p>
                  </a:txBody>
                  <a:tcPr/>
                </a:tc>
                <a:tc>
                  <a:txBody>
                    <a:bodyPr/>
                    <a:lstStyle/>
                    <a:p>
                      <a:pPr algn="ctr"/>
                      <a:r>
                        <a:rPr lang="de-DE" i="0" dirty="0">
                          <a:latin typeface="Arial" panose="020B0604020202020204" pitchFamily="34" charset="0"/>
                          <a:cs typeface="Arial" panose="020B0604020202020204" pitchFamily="34" charset="0"/>
                        </a:rPr>
                        <a:t>2</a:t>
                      </a:r>
                      <a:endParaRPr lang="en-US" i="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41154294"/>
                  </a:ext>
                </a:extLst>
              </a:tr>
              <a:tr h="327056">
                <a:tc>
                  <a:txBody>
                    <a:bodyPr/>
                    <a:lstStyle/>
                    <a:p>
                      <a:pPr algn="ctr"/>
                      <a:r>
                        <a:rPr lang="de-DE" i="0" dirty="0">
                          <a:latin typeface="Arial" panose="020B0604020202020204" pitchFamily="34" charset="0"/>
                          <a:cs typeface="Arial" panose="020B0604020202020204" pitchFamily="34" charset="0"/>
                        </a:rPr>
                        <a:t>4</a:t>
                      </a:r>
                      <a:endParaRPr lang="en-US" i="0" dirty="0">
                        <a:latin typeface="Arial" panose="020B0604020202020204" pitchFamily="34" charset="0"/>
                        <a:cs typeface="Arial" panose="020B0604020202020204" pitchFamily="34" charset="0"/>
                      </a:endParaRPr>
                    </a:p>
                  </a:txBody>
                  <a:tcPr/>
                </a:tc>
                <a:tc>
                  <a:txBody>
                    <a:bodyPr/>
                    <a:lstStyle/>
                    <a:p>
                      <a:pPr algn="ctr"/>
                      <a:r>
                        <a:rPr lang="de-DE" i="0" dirty="0">
                          <a:latin typeface="Arial" panose="020B0604020202020204" pitchFamily="34" charset="0"/>
                          <a:cs typeface="Arial" panose="020B0604020202020204" pitchFamily="34" charset="0"/>
                        </a:rPr>
                        <a:t>T</a:t>
                      </a:r>
                      <a:endParaRPr lang="en-US" i="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i="0" dirty="0">
                          <a:latin typeface="Arial" panose="020B0604020202020204" pitchFamily="34" charset="0"/>
                          <a:cs typeface="Arial" panose="020B0604020202020204" pitchFamily="34" charset="0"/>
                        </a:rPr>
                        <a:t>1</a:t>
                      </a:r>
                    </a:p>
                  </a:txBody>
                  <a:tcPr/>
                </a:tc>
                <a:tc>
                  <a:txBody>
                    <a:bodyPr/>
                    <a:lstStyle/>
                    <a:p>
                      <a:pPr algn="ctr"/>
                      <a:r>
                        <a:rPr lang="de-DE" i="0" dirty="0">
                          <a:latin typeface="Arial" panose="020B0604020202020204" pitchFamily="34" charset="0"/>
                          <a:cs typeface="Arial" panose="020B0604020202020204" pitchFamily="34" charset="0"/>
                        </a:rPr>
                        <a:t>1</a:t>
                      </a:r>
                      <a:endParaRPr lang="en-US" i="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84912651"/>
                  </a:ext>
                </a:extLst>
              </a:tr>
              <a:tr h="327056">
                <a:tc>
                  <a:txBody>
                    <a:bodyPr/>
                    <a:lstStyle/>
                    <a:p>
                      <a:pPr algn="ctr"/>
                      <a:r>
                        <a:rPr lang="de-DE" i="0" dirty="0">
                          <a:latin typeface="Arial" panose="020B0604020202020204" pitchFamily="34" charset="0"/>
                          <a:cs typeface="Arial" panose="020B0604020202020204" pitchFamily="34" charset="0"/>
                        </a:rPr>
                        <a:t>5</a:t>
                      </a:r>
                      <a:endParaRPr lang="en-US" i="0" dirty="0">
                        <a:latin typeface="Arial" panose="020B0604020202020204" pitchFamily="34" charset="0"/>
                        <a:cs typeface="Arial" panose="020B0604020202020204" pitchFamily="34" charset="0"/>
                      </a:endParaRPr>
                    </a:p>
                  </a:txBody>
                  <a:tcPr/>
                </a:tc>
                <a:tc>
                  <a:txBody>
                    <a:bodyPr/>
                    <a:lstStyle/>
                    <a:p>
                      <a:pPr algn="ctr"/>
                      <a:r>
                        <a:rPr lang="de-DE" i="0" dirty="0">
                          <a:latin typeface="Arial" panose="020B0604020202020204" pitchFamily="34" charset="0"/>
                          <a:cs typeface="Arial" panose="020B0604020202020204" pitchFamily="34" charset="0"/>
                        </a:rPr>
                        <a:t>F</a:t>
                      </a:r>
                      <a:endParaRPr lang="en-US" i="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i="0" dirty="0">
                          <a:latin typeface="Arial" panose="020B0604020202020204" pitchFamily="34" charset="0"/>
                          <a:cs typeface="Arial" panose="020B0604020202020204" pitchFamily="34" charset="0"/>
                        </a:rPr>
                        <a:t>6</a:t>
                      </a:r>
                    </a:p>
                  </a:txBody>
                  <a:tcPr/>
                </a:tc>
                <a:tc>
                  <a:txBody>
                    <a:bodyPr/>
                    <a:lstStyle/>
                    <a:p>
                      <a:pPr algn="ctr"/>
                      <a:r>
                        <a:rPr lang="de-DE" i="0" dirty="0">
                          <a:latin typeface="Arial" panose="020B0604020202020204" pitchFamily="34" charset="0"/>
                          <a:cs typeface="Arial" panose="020B0604020202020204" pitchFamily="34" charset="0"/>
                        </a:rPr>
                        <a:t>2</a:t>
                      </a:r>
                      <a:endParaRPr lang="en-US" i="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12882942"/>
                  </a:ext>
                </a:extLst>
              </a:tr>
              <a:tr h="327056">
                <a:tc>
                  <a:txBody>
                    <a:bodyPr/>
                    <a:lstStyle/>
                    <a:p>
                      <a:pPr algn="ctr"/>
                      <a:r>
                        <a:rPr lang="de-DE" i="0" dirty="0">
                          <a:latin typeface="Arial" panose="020B0604020202020204" pitchFamily="34" charset="0"/>
                          <a:cs typeface="Arial" panose="020B0604020202020204" pitchFamily="34" charset="0"/>
                        </a:rPr>
                        <a:t>6</a:t>
                      </a:r>
                      <a:endParaRPr lang="en-US" i="0" dirty="0">
                        <a:latin typeface="Arial" panose="020B0604020202020204" pitchFamily="34" charset="0"/>
                        <a:cs typeface="Arial" panose="020B0604020202020204" pitchFamily="34" charset="0"/>
                      </a:endParaRPr>
                    </a:p>
                  </a:txBody>
                  <a:tcPr/>
                </a:tc>
                <a:tc>
                  <a:txBody>
                    <a:bodyPr/>
                    <a:lstStyle/>
                    <a:p>
                      <a:pPr algn="ctr"/>
                      <a:r>
                        <a:rPr lang="de-DE" i="0" dirty="0">
                          <a:latin typeface="Arial" panose="020B0604020202020204" pitchFamily="34" charset="0"/>
                          <a:cs typeface="Arial" panose="020B0604020202020204" pitchFamily="34" charset="0"/>
                        </a:rPr>
                        <a:t>F</a:t>
                      </a:r>
                      <a:endParaRPr lang="en-US" i="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i="0" dirty="0">
                          <a:latin typeface="Arial" panose="020B0604020202020204" pitchFamily="34" charset="0"/>
                          <a:cs typeface="Arial" panose="020B0604020202020204" pitchFamily="34" charset="0"/>
                        </a:rPr>
                        <a:t>1</a:t>
                      </a:r>
                    </a:p>
                  </a:txBody>
                  <a:tcPr/>
                </a:tc>
                <a:tc>
                  <a:txBody>
                    <a:bodyPr/>
                    <a:lstStyle/>
                    <a:p>
                      <a:pPr algn="ctr"/>
                      <a:r>
                        <a:rPr lang="de-DE" i="0" dirty="0">
                          <a:latin typeface="Arial" panose="020B0604020202020204" pitchFamily="34" charset="0"/>
                          <a:cs typeface="Arial" panose="020B0604020202020204" pitchFamily="34" charset="0"/>
                        </a:rPr>
                        <a:t>2</a:t>
                      </a:r>
                      <a:endParaRPr lang="en-US" i="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08361270"/>
                  </a:ext>
                </a:extLst>
              </a:tr>
              <a:tr h="327056">
                <a:tc>
                  <a:txBody>
                    <a:bodyPr/>
                    <a:lstStyle/>
                    <a:p>
                      <a:pPr algn="ctr"/>
                      <a:r>
                        <a:rPr lang="de-DE" i="0" dirty="0">
                          <a:latin typeface="Arial" panose="020B0604020202020204" pitchFamily="34" charset="0"/>
                          <a:cs typeface="Arial" panose="020B0604020202020204" pitchFamily="34" charset="0"/>
                        </a:rPr>
                        <a:t>7</a:t>
                      </a:r>
                      <a:endParaRPr lang="en-US" i="0" dirty="0">
                        <a:latin typeface="Arial" panose="020B0604020202020204" pitchFamily="34" charset="0"/>
                        <a:cs typeface="Arial" panose="020B0604020202020204" pitchFamily="34" charset="0"/>
                      </a:endParaRPr>
                    </a:p>
                  </a:txBody>
                  <a:tcPr/>
                </a:tc>
                <a:tc>
                  <a:txBody>
                    <a:bodyPr/>
                    <a:lstStyle/>
                    <a:p>
                      <a:pPr algn="ctr"/>
                      <a:r>
                        <a:rPr lang="de-DE" i="0" dirty="0">
                          <a:latin typeface="Arial" panose="020B0604020202020204" pitchFamily="34" charset="0"/>
                          <a:cs typeface="Arial" panose="020B0604020202020204" pitchFamily="34" charset="0"/>
                        </a:rPr>
                        <a:t>F</a:t>
                      </a:r>
                      <a:endParaRPr lang="en-US" i="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i="0" dirty="0">
                          <a:latin typeface="Arial" panose="020B0604020202020204" pitchFamily="34" charset="0"/>
                          <a:cs typeface="Arial" panose="020B0604020202020204" pitchFamily="34" charset="0"/>
                        </a:rPr>
                        <a:t>9</a:t>
                      </a:r>
                    </a:p>
                  </a:txBody>
                  <a:tcPr/>
                </a:tc>
                <a:tc>
                  <a:txBody>
                    <a:bodyPr/>
                    <a:lstStyle/>
                    <a:p>
                      <a:pPr algn="ctr"/>
                      <a:r>
                        <a:rPr lang="de-DE" i="0" dirty="0">
                          <a:latin typeface="Arial" panose="020B0604020202020204" pitchFamily="34" charset="0"/>
                          <a:cs typeface="Arial" panose="020B0604020202020204" pitchFamily="34" charset="0"/>
                        </a:rPr>
                        <a:t>4</a:t>
                      </a:r>
                      <a:endParaRPr lang="en-US" i="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4174048"/>
                  </a:ext>
                </a:extLst>
              </a:tr>
              <a:tr h="327056">
                <a:tc>
                  <a:txBody>
                    <a:bodyPr/>
                    <a:lstStyle/>
                    <a:p>
                      <a:pPr algn="ctr"/>
                      <a:r>
                        <a:rPr lang="de-DE" i="0" dirty="0">
                          <a:latin typeface="Arial" panose="020B0604020202020204" pitchFamily="34" charset="0"/>
                          <a:cs typeface="Arial" panose="020B0604020202020204" pitchFamily="34" charset="0"/>
                        </a:rPr>
                        <a:t>8</a:t>
                      </a:r>
                      <a:endParaRPr lang="en-US" i="0" dirty="0">
                        <a:latin typeface="Arial" panose="020B0604020202020204" pitchFamily="34" charset="0"/>
                        <a:cs typeface="Arial" panose="020B0604020202020204" pitchFamily="34" charset="0"/>
                      </a:endParaRPr>
                    </a:p>
                  </a:txBody>
                  <a:tcPr/>
                </a:tc>
                <a:tc>
                  <a:txBody>
                    <a:bodyPr/>
                    <a:lstStyle/>
                    <a:p>
                      <a:pPr algn="ctr"/>
                      <a:r>
                        <a:rPr lang="de-DE" i="0" dirty="0">
                          <a:latin typeface="Arial" panose="020B0604020202020204" pitchFamily="34" charset="0"/>
                          <a:cs typeface="Arial" panose="020B0604020202020204" pitchFamily="34" charset="0"/>
                        </a:rPr>
                        <a:t>F</a:t>
                      </a:r>
                      <a:endParaRPr lang="en-US" i="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i="0" dirty="0">
                          <a:latin typeface="Arial" panose="020B0604020202020204" pitchFamily="34" charset="0"/>
                          <a:cs typeface="Arial" panose="020B0604020202020204" pitchFamily="34" charset="0"/>
                        </a:rPr>
                        <a:t>8</a:t>
                      </a:r>
                    </a:p>
                  </a:txBody>
                  <a:tcPr/>
                </a:tc>
                <a:tc>
                  <a:txBody>
                    <a:bodyPr/>
                    <a:lstStyle/>
                    <a:p>
                      <a:pPr algn="ctr"/>
                      <a:r>
                        <a:rPr lang="de-DE" i="0" dirty="0">
                          <a:latin typeface="Arial" panose="020B0604020202020204" pitchFamily="34" charset="0"/>
                          <a:cs typeface="Arial" panose="020B0604020202020204" pitchFamily="34" charset="0"/>
                        </a:rPr>
                        <a:t>4</a:t>
                      </a:r>
                      <a:endParaRPr lang="en-US" i="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157261637"/>
                  </a:ext>
                </a:extLst>
              </a:tr>
              <a:tr h="327056">
                <a:tc>
                  <a:txBody>
                    <a:bodyPr/>
                    <a:lstStyle/>
                    <a:p>
                      <a:pPr algn="ctr"/>
                      <a:r>
                        <a:rPr lang="de-DE" i="0" dirty="0">
                          <a:latin typeface="Arial" panose="020B0604020202020204" pitchFamily="34" charset="0"/>
                          <a:cs typeface="Arial" panose="020B0604020202020204" pitchFamily="34" charset="0"/>
                        </a:rPr>
                        <a:t>9</a:t>
                      </a:r>
                      <a:endParaRPr lang="en-US" i="0" dirty="0">
                        <a:latin typeface="Arial" panose="020B0604020202020204" pitchFamily="34" charset="0"/>
                        <a:cs typeface="Arial" panose="020B0604020202020204" pitchFamily="34" charset="0"/>
                      </a:endParaRPr>
                    </a:p>
                  </a:txBody>
                  <a:tcPr/>
                </a:tc>
                <a:tc>
                  <a:txBody>
                    <a:bodyPr/>
                    <a:lstStyle/>
                    <a:p>
                      <a:pPr algn="ctr"/>
                      <a:r>
                        <a:rPr lang="de-DE" i="0" dirty="0">
                          <a:latin typeface="Arial" panose="020B0604020202020204" pitchFamily="34" charset="0"/>
                          <a:cs typeface="Arial" panose="020B0604020202020204" pitchFamily="34" charset="0"/>
                        </a:rPr>
                        <a:t>F</a:t>
                      </a:r>
                      <a:endParaRPr lang="en-US" i="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i="0" dirty="0">
                          <a:latin typeface="Arial" panose="020B0604020202020204" pitchFamily="34" charset="0"/>
                          <a:cs typeface="Arial" panose="020B0604020202020204" pitchFamily="34" charset="0"/>
                        </a:rPr>
                        <a:t>∞</a:t>
                      </a:r>
                    </a:p>
                  </a:txBody>
                  <a:tcPr/>
                </a:tc>
                <a:tc>
                  <a:txBody>
                    <a:bodyPr/>
                    <a:lstStyle/>
                    <a:p>
                      <a:pPr algn="ctr"/>
                      <a:r>
                        <a:rPr lang="de-DE" i="0" dirty="0">
                          <a:latin typeface="Arial" panose="020B0604020202020204" pitchFamily="34" charset="0"/>
                          <a:cs typeface="Arial" panose="020B0604020202020204" pitchFamily="34" charset="0"/>
                        </a:rPr>
                        <a:t>0</a:t>
                      </a:r>
                      <a:endParaRPr lang="en-US" i="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984178660"/>
                  </a:ext>
                </a:extLst>
              </a:tr>
            </a:tbl>
          </a:graphicData>
        </a:graphic>
      </p:graphicFrame>
    </p:spTree>
    <p:extLst>
      <p:ext uri="{BB962C8B-B14F-4D97-AF65-F5344CB8AC3E}">
        <p14:creationId xmlns:p14="http://schemas.microsoft.com/office/powerpoint/2010/main" val="69749360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Prim’s Algorithm: overview</a:t>
            </a:r>
          </a:p>
        </p:txBody>
      </p:sp>
      <p:sp>
        <p:nvSpPr>
          <p:cNvPr id="3" name="Content Placeholder 2"/>
          <p:cNvSpPr>
            <a:spLocks noGrp="1"/>
          </p:cNvSpPr>
          <p:nvPr>
            <p:ph idx="1"/>
          </p:nvPr>
        </p:nvSpPr>
        <p:spPr>
          <a:xfrm>
            <a:off x="565150" y="931984"/>
            <a:ext cx="7886700" cy="4998795"/>
          </a:xfrm>
        </p:spPr>
        <p:txBody>
          <a:bodyPr/>
          <a:lstStyle/>
          <a:p>
            <a:r>
              <a:rPr lang="en-US" dirty="0"/>
              <a:t>Visit vertex 6</a:t>
            </a:r>
          </a:p>
          <a:p>
            <a:pPr lvl="1"/>
            <a:r>
              <a:rPr lang="en-GB" dirty="0"/>
              <a:t>update 5, 8 and 9, except 3</a:t>
            </a:r>
          </a:p>
          <a:p>
            <a:pPr lvl="1"/>
            <a:r>
              <a:rPr lang="en-US" dirty="0"/>
              <a:t>extend the tree</a:t>
            </a:r>
          </a:p>
          <a:p>
            <a:pPr lvl="1"/>
            <a:r>
              <a:rPr lang="en-GB" dirty="0"/>
              <a:t>select vertex with minimum weight</a:t>
            </a:r>
            <a:endParaRPr lang="en-US" dirty="0"/>
          </a:p>
        </p:txBody>
      </p:sp>
      <p:sp>
        <p:nvSpPr>
          <p:cNvPr id="4" name="Slide Number Placeholder 3"/>
          <p:cNvSpPr>
            <a:spLocks noGrp="1"/>
          </p:cNvSpPr>
          <p:nvPr>
            <p:ph type="sldNum" sz="quarter" idx="10"/>
          </p:nvPr>
        </p:nvSpPr>
        <p:spPr/>
        <p:txBody>
          <a:bodyPr/>
          <a:lstStyle/>
          <a:p>
            <a:pPr>
              <a:defRPr/>
            </a:pPr>
            <a:fld id="{1F4BC561-BCEA-4F0B-95C2-8CA863EDD649}" type="slidenum">
              <a:rPr lang="de-DE" altLang="zh-CN" smtClean="0"/>
              <a:pPr>
                <a:defRPr/>
              </a:pPr>
              <a:t>15</a:t>
            </a:fld>
            <a:endParaRPr lang="de-DE" altLang="zh-CN" dirty="0"/>
          </a:p>
        </p:txBody>
      </p:sp>
      <p:pic>
        <p:nvPicPr>
          <p:cNvPr id="5" name="Picture 4"/>
          <p:cNvPicPr>
            <a:picLocks noChangeAspect="1"/>
          </p:cNvPicPr>
          <p:nvPr/>
        </p:nvPicPr>
        <p:blipFill>
          <a:blip r:embed="rId2"/>
          <a:stretch>
            <a:fillRect/>
          </a:stretch>
        </p:blipFill>
        <p:spPr>
          <a:xfrm>
            <a:off x="3975660" y="3371151"/>
            <a:ext cx="3050615" cy="3108960"/>
          </a:xfrm>
          <a:prstGeom prst="rect">
            <a:avLst/>
          </a:prstGeom>
        </p:spPr>
      </p:pic>
      <p:graphicFrame>
        <p:nvGraphicFramePr>
          <p:cNvPr id="7" name="Table 6"/>
          <p:cNvGraphicFramePr>
            <a:graphicFrameLocks noGrp="1"/>
          </p:cNvGraphicFramePr>
          <p:nvPr/>
        </p:nvGraphicFramePr>
        <p:xfrm>
          <a:off x="35168" y="2822511"/>
          <a:ext cx="3917707" cy="3657600"/>
        </p:xfrm>
        <a:graphic>
          <a:graphicData uri="http://schemas.openxmlformats.org/drawingml/2006/table">
            <a:tbl>
              <a:tblPr firstRow="1" bandRow="1">
                <a:tableStyleId>{5C22544A-7EE6-4342-B048-85BDC9FD1C3A}</a:tableStyleId>
              </a:tblPr>
              <a:tblGrid>
                <a:gridCol w="941026">
                  <a:extLst>
                    <a:ext uri="{9D8B030D-6E8A-4147-A177-3AD203B41FA5}">
                      <a16:colId xmlns:a16="http://schemas.microsoft.com/office/drawing/2014/main" val="144836549"/>
                    </a:ext>
                  </a:extLst>
                </a:gridCol>
                <a:gridCol w="963243">
                  <a:extLst>
                    <a:ext uri="{9D8B030D-6E8A-4147-A177-3AD203B41FA5}">
                      <a16:colId xmlns:a16="http://schemas.microsoft.com/office/drawing/2014/main" val="3991611600"/>
                    </a:ext>
                  </a:extLst>
                </a:gridCol>
                <a:gridCol w="1081454">
                  <a:extLst>
                    <a:ext uri="{9D8B030D-6E8A-4147-A177-3AD203B41FA5}">
                      <a16:colId xmlns:a16="http://schemas.microsoft.com/office/drawing/2014/main" val="4223183080"/>
                    </a:ext>
                  </a:extLst>
                </a:gridCol>
                <a:gridCol w="931984">
                  <a:extLst>
                    <a:ext uri="{9D8B030D-6E8A-4147-A177-3AD203B41FA5}">
                      <a16:colId xmlns:a16="http://schemas.microsoft.com/office/drawing/2014/main" val="1320372695"/>
                    </a:ext>
                  </a:extLst>
                </a:gridCol>
              </a:tblGrid>
              <a:tr h="327056">
                <a:tc>
                  <a:txBody>
                    <a:bodyPr/>
                    <a:lstStyle/>
                    <a:p>
                      <a:pPr algn="ctr"/>
                      <a:r>
                        <a:rPr lang="de-DE" b="0" dirty="0">
                          <a:latin typeface="Arial" panose="020B0604020202020204" pitchFamily="34" charset="0"/>
                          <a:cs typeface="Arial" panose="020B0604020202020204" pitchFamily="34" charset="0"/>
                        </a:rPr>
                        <a:t>Vertex</a:t>
                      </a:r>
                      <a:endParaRPr lang="en-US" b="0" dirty="0">
                        <a:latin typeface="Arial" panose="020B0604020202020204" pitchFamily="34" charset="0"/>
                        <a:cs typeface="Arial" panose="020B0604020202020204" pitchFamily="34" charset="0"/>
                      </a:endParaRPr>
                    </a:p>
                  </a:txBody>
                  <a:tcPr/>
                </a:tc>
                <a:tc>
                  <a:txBody>
                    <a:bodyPr/>
                    <a:lstStyle/>
                    <a:p>
                      <a:pPr algn="ctr"/>
                      <a:r>
                        <a:rPr lang="de-DE" b="0" dirty="0">
                          <a:latin typeface="Arial" panose="020B0604020202020204" pitchFamily="34" charset="0"/>
                          <a:cs typeface="Arial" panose="020B0604020202020204" pitchFamily="34" charset="0"/>
                        </a:rPr>
                        <a:t>Visited</a:t>
                      </a:r>
                      <a:endParaRPr lang="en-US" b="0" dirty="0">
                        <a:latin typeface="Arial" panose="020B0604020202020204" pitchFamily="34" charset="0"/>
                        <a:cs typeface="Arial" panose="020B0604020202020204" pitchFamily="34" charset="0"/>
                      </a:endParaRPr>
                    </a:p>
                  </a:txBody>
                  <a:tcPr/>
                </a:tc>
                <a:tc>
                  <a:txBody>
                    <a:bodyPr/>
                    <a:lstStyle/>
                    <a:p>
                      <a:pPr algn="ctr"/>
                      <a:r>
                        <a:rPr lang="de-DE" b="0" dirty="0">
                          <a:latin typeface="Arial" panose="020B0604020202020204" pitchFamily="34" charset="0"/>
                          <a:cs typeface="Arial" panose="020B0604020202020204" pitchFamily="34" charset="0"/>
                        </a:rPr>
                        <a:t>Distance</a:t>
                      </a:r>
                      <a:endParaRPr lang="en-US" b="0" dirty="0">
                        <a:latin typeface="Arial" panose="020B0604020202020204" pitchFamily="34" charset="0"/>
                        <a:cs typeface="Arial" panose="020B0604020202020204" pitchFamily="34" charset="0"/>
                      </a:endParaRPr>
                    </a:p>
                  </a:txBody>
                  <a:tcPr/>
                </a:tc>
                <a:tc>
                  <a:txBody>
                    <a:bodyPr/>
                    <a:lstStyle/>
                    <a:p>
                      <a:pPr algn="ctr"/>
                      <a:r>
                        <a:rPr lang="de-DE" b="0" dirty="0">
                          <a:latin typeface="Arial" panose="020B0604020202020204" pitchFamily="34" charset="0"/>
                          <a:cs typeface="Arial" panose="020B0604020202020204" pitchFamily="34" charset="0"/>
                        </a:rPr>
                        <a:t>Parent</a:t>
                      </a:r>
                      <a:endParaRPr lang="en-US"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582233025"/>
                  </a:ext>
                </a:extLst>
              </a:tr>
              <a:tr h="327056">
                <a:tc>
                  <a:txBody>
                    <a:bodyPr/>
                    <a:lstStyle/>
                    <a:p>
                      <a:pPr algn="ctr"/>
                      <a:r>
                        <a:rPr lang="de-DE" i="0" dirty="0">
                          <a:latin typeface="Arial" panose="020B0604020202020204" pitchFamily="34" charset="0"/>
                          <a:cs typeface="Arial" panose="020B0604020202020204" pitchFamily="34" charset="0"/>
                        </a:rPr>
                        <a:t>1</a:t>
                      </a:r>
                      <a:endParaRPr lang="en-US" i="0" dirty="0">
                        <a:latin typeface="Arial" panose="020B0604020202020204" pitchFamily="34" charset="0"/>
                        <a:cs typeface="Arial" panose="020B0604020202020204" pitchFamily="34" charset="0"/>
                      </a:endParaRPr>
                    </a:p>
                  </a:txBody>
                  <a:tcPr/>
                </a:tc>
                <a:tc>
                  <a:txBody>
                    <a:bodyPr/>
                    <a:lstStyle/>
                    <a:p>
                      <a:pPr algn="ctr"/>
                      <a:r>
                        <a:rPr lang="de-DE" i="0" dirty="0">
                          <a:latin typeface="Arial" panose="020B0604020202020204" pitchFamily="34" charset="0"/>
                          <a:cs typeface="Arial" panose="020B0604020202020204" pitchFamily="34" charset="0"/>
                        </a:rPr>
                        <a:t>T</a:t>
                      </a:r>
                      <a:endParaRPr lang="en-US" i="0" dirty="0">
                        <a:latin typeface="Arial" panose="020B0604020202020204" pitchFamily="34" charset="0"/>
                        <a:cs typeface="Arial" panose="020B0604020202020204" pitchFamily="34" charset="0"/>
                      </a:endParaRPr>
                    </a:p>
                  </a:txBody>
                  <a:tcPr/>
                </a:tc>
                <a:tc>
                  <a:txBody>
                    <a:bodyPr/>
                    <a:lstStyle/>
                    <a:p>
                      <a:pPr algn="ctr"/>
                      <a:r>
                        <a:rPr lang="de-DE" i="0" dirty="0">
                          <a:latin typeface="Arial" panose="020B0604020202020204" pitchFamily="34" charset="0"/>
                          <a:cs typeface="Arial" panose="020B0604020202020204" pitchFamily="34" charset="0"/>
                        </a:rPr>
                        <a:t>0</a:t>
                      </a:r>
                      <a:endParaRPr lang="en-US" i="0" dirty="0">
                        <a:latin typeface="Arial" panose="020B0604020202020204" pitchFamily="34" charset="0"/>
                        <a:cs typeface="Arial" panose="020B0604020202020204" pitchFamily="34" charset="0"/>
                      </a:endParaRPr>
                    </a:p>
                  </a:txBody>
                  <a:tcPr/>
                </a:tc>
                <a:tc>
                  <a:txBody>
                    <a:bodyPr/>
                    <a:lstStyle/>
                    <a:p>
                      <a:pPr algn="ctr"/>
                      <a:r>
                        <a:rPr lang="de-DE" i="0" dirty="0">
                          <a:latin typeface="Arial" panose="020B0604020202020204" pitchFamily="34" charset="0"/>
                          <a:cs typeface="Arial" panose="020B0604020202020204" pitchFamily="34" charset="0"/>
                        </a:rPr>
                        <a:t>0</a:t>
                      </a:r>
                      <a:endParaRPr lang="en-US" i="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93311195"/>
                  </a:ext>
                </a:extLst>
              </a:tr>
              <a:tr h="327056">
                <a:tc>
                  <a:txBody>
                    <a:bodyPr/>
                    <a:lstStyle/>
                    <a:p>
                      <a:pPr algn="ctr"/>
                      <a:r>
                        <a:rPr lang="de-DE" i="0" dirty="0">
                          <a:latin typeface="Arial" panose="020B0604020202020204" pitchFamily="34" charset="0"/>
                          <a:cs typeface="Arial" panose="020B0604020202020204" pitchFamily="34" charset="0"/>
                        </a:rPr>
                        <a:t>2</a:t>
                      </a:r>
                      <a:endParaRPr lang="en-US" i="0" dirty="0">
                        <a:latin typeface="Arial" panose="020B0604020202020204" pitchFamily="34" charset="0"/>
                        <a:cs typeface="Arial" panose="020B0604020202020204" pitchFamily="34" charset="0"/>
                      </a:endParaRPr>
                    </a:p>
                  </a:txBody>
                  <a:tcPr/>
                </a:tc>
                <a:tc>
                  <a:txBody>
                    <a:bodyPr/>
                    <a:lstStyle/>
                    <a:p>
                      <a:pPr algn="ctr"/>
                      <a:r>
                        <a:rPr lang="de-DE" i="0" dirty="0">
                          <a:latin typeface="Arial" panose="020B0604020202020204" pitchFamily="34" charset="0"/>
                          <a:cs typeface="Arial" panose="020B0604020202020204" pitchFamily="34" charset="0"/>
                        </a:rPr>
                        <a:t>T</a:t>
                      </a:r>
                      <a:endParaRPr lang="en-US" i="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i="0" dirty="0">
                          <a:latin typeface="Arial" panose="020B0604020202020204" pitchFamily="34" charset="0"/>
                          <a:cs typeface="Arial" panose="020B0604020202020204" pitchFamily="34" charset="0"/>
                        </a:rPr>
                        <a:t>2</a:t>
                      </a:r>
                    </a:p>
                  </a:txBody>
                  <a:tcPr/>
                </a:tc>
                <a:tc>
                  <a:txBody>
                    <a:bodyPr/>
                    <a:lstStyle/>
                    <a:p>
                      <a:pPr algn="ctr"/>
                      <a:r>
                        <a:rPr lang="de-DE" i="0" dirty="0">
                          <a:latin typeface="Arial" panose="020B0604020202020204" pitchFamily="34" charset="0"/>
                          <a:cs typeface="Arial" panose="020B0604020202020204" pitchFamily="34" charset="0"/>
                        </a:rPr>
                        <a:t>4</a:t>
                      </a:r>
                      <a:endParaRPr lang="en-US" i="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35022931"/>
                  </a:ext>
                </a:extLst>
              </a:tr>
              <a:tr h="327056">
                <a:tc>
                  <a:txBody>
                    <a:bodyPr/>
                    <a:lstStyle/>
                    <a:p>
                      <a:pPr algn="ctr"/>
                      <a:r>
                        <a:rPr lang="de-DE" i="0" dirty="0">
                          <a:latin typeface="Arial" panose="020B0604020202020204" pitchFamily="34" charset="0"/>
                          <a:cs typeface="Arial" panose="020B0604020202020204" pitchFamily="34" charset="0"/>
                        </a:rPr>
                        <a:t>3</a:t>
                      </a:r>
                      <a:endParaRPr lang="en-US" i="0" dirty="0">
                        <a:latin typeface="Arial" panose="020B0604020202020204" pitchFamily="34" charset="0"/>
                        <a:cs typeface="Arial" panose="020B0604020202020204" pitchFamily="34" charset="0"/>
                      </a:endParaRPr>
                    </a:p>
                  </a:txBody>
                  <a:tcPr/>
                </a:tc>
                <a:tc>
                  <a:txBody>
                    <a:bodyPr/>
                    <a:lstStyle/>
                    <a:p>
                      <a:pPr algn="ctr"/>
                      <a:r>
                        <a:rPr lang="de-DE" i="0" dirty="0">
                          <a:latin typeface="Arial" panose="020B0604020202020204" pitchFamily="34" charset="0"/>
                          <a:cs typeface="Arial" panose="020B0604020202020204" pitchFamily="34" charset="0"/>
                        </a:rPr>
                        <a:t>F</a:t>
                      </a:r>
                      <a:endParaRPr lang="en-US" i="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i="0" dirty="0">
                          <a:latin typeface="Arial" panose="020B0604020202020204" pitchFamily="34" charset="0"/>
                          <a:cs typeface="Arial" panose="020B0604020202020204" pitchFamily="34" charset="0"/>
                        </a:rPr>
                        <a:t>2</a:t>
                      </a:r>
                    </a:p>
                  </a:txBody>
                  <a:tcPr/>
                </a:tc>
                <a:tc>
                  <a:txBody>
                    <a:bodyPr/>
                    <a:lstStyle/>
                    <a:p>
                      <a:pPr algn="ctr"/>
                      <a:r>
                        <a:rPr lang="de-DE" i="0" dirty="0">
                          <a:latin typeface="Arial" panose="020B0604020202020204" pitchFamily="34" charset="0"/>
                          <a:cs typeface="Arial" panose="020B0604020202020204" pitchFamily="34" charset="0"/>
                        </a:rPr>
                        <a:t>2</a:t>
                      </a:r>
                      <a:endParaRPr lang="en-US" i="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41154294"/>
                  </a:ext>
                </a:extLst>
              </a:tr>
              <a:tr h="327056">
                <a:tc>
                  <a:txBody>
                    <a:bodyPr/>
                    <a:lstStyle/>
                    <a:p>
                      <a:pPr algn="ctr"/>
                      <a:r>
                        <a:rPr lang="de-DE" i="0" dirty="0">
                          <a:latin typeface="Arial" panose="020B0604020202020204" pitchFamily="34" charset="0"/>
                          <a:cs typeface="Arial" panose="020B0604020202020204" pitchFamily="34" charset="0"/>
                        </a:rPr>
                        <a:t>4</a:t>
                      </a:r>
                      <a:endParaRPr lang="en-US" i="0" dirty="0">
                        <a:latin typeface="Arial" panose="020B0604020202020204" pitchFamily="34" charset="0"/>
                        <a:cs typeface="Arial" panose="020B0604020202020204" pitchFamily="34" charset="0"/>
                      </a:endParaRPr>
                    </a:p>
                  </a:txBody>
                  <a:tcPr/>
                </a:tc>
                <a:tc>
                  <a:txBody>
                    <a:bodyPr/>
                    <a:lstStyle/>
                    <a:p>
                      <a:pPr algn="ctr"/>
                      <a:r>
                        <a:rPr lang="de-DE" i="0" dirty="0">
                          <a:latin typeface="Arial" panose="020B0604020202020204" pitchFamily="34" charset="0"/>
                          <a:cs typeface="Arial" panose="020B0604020202020204" pitchFamily="34" charset="0"/>
                        </a:rPr>
                        <a:t>T</a:t>
                      </a:r>
                      <a:endParaRPr lang="en-US" i="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i="0" dirty="0">
                          <a:latin typeface="Arial" panose="020B0604020202020204" pitchFamily="34" charset="0"/>
                          <a:cs typeface="Arial" panose="020B0604020202020204" pitchFamily="34" charset="0"/>
                        </a:rPr>
                        <a:t>1</a:t>
                      </a:r>
                    </a:p>
                  </a:txBody>
                  <a:tcPr/>
                </a:tc>
                <a:tc>
                  <a:txBody>
                    <a:bodyPr/>
                    <a:lstStyle/>
                    <a:p>
                      <a:pPr algn="ctr"/>
                      <a:r>
                        <a:rPr lang="de-DE" i="0" dirty="0">
                          <a:latin typeface="Arial" panose="020B0604020202020204" pitchFamily="34" charset="0"/>
                          <a:cs typeface="Arial" panose="020B0604020202020204" pitchFamily="34" charset="0"/>
                        </a:rPr>
                        <a:t>1</a:t>
                      </a:r>
                      <a:endParaRPr lang="en-US" i="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84912651"/>
                  </a:ext>
                </a:extLst>
              </a:tr>
              <a:tr h="327056">
                <a:tc>
                  <a:txBody>
                    <a:bodyPr/>
                    <a:lstStyle/>
                    <a:p>
                      <a:pPr algn="ctr"/>
                      <a:r>
                        <a:rPr lang="de-DE" i="0" dirty="0">
                          <a:latin typeface="Arial" panose="020B0604020202020204" pitchFamily="34" charset="0"/>
                          <a:cs typeface="Arial" panose="020B0604020202020204" pitchFamily="34" charset="0"/>
                        </a:rPr>
                        <a:t>5</a:t>
                      </a:r>
                      <a:endParaRPr lang="en-US" i="0" dirty="0">
                        <a:latin typeface="Arial" panose="020B0604020202020204" pitchFamily="34" charset="0"/>
                        <a:cs typeface="Arial" panose="020B0604020202020204" pitchFamily="34" charset="0"/>
                      </a:endParaRPr>
                    </a:p>
                  </a:txBody>
                  <a:tcPr/>
                </a:tc>
                <a:tc>
                  <a:txBody>
                    <a:bodyPr/>
                    <a:lstStyle/>
                    <a:p>
                      <a:pPr algn="ctr"/>
                      <a:r>
                        <a:rPr lang="de-DE" i="0" dirty="0">
                          <a:latin typeface="Arial" panose="020B0604020202020204" pitchFamily="34" charset="0"/>
                          <a:cs typeface="Arial" panose="020B0604020202020204" pitchFamily="34" charset="0"/>
                        </a:rPr>
                        <a:t>F</a:t>
                      </a:r>
                      <a:endParaRPr lang="en-US" i="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i="0" dirty="0">
                          <a:latin typeface="Arial" panose="020B0604020202020204" pitchFamily="34" charset="0"/>
                          <a:cs typeface="Arial" panose="020B0604020202020204" pitchFamily="34" charset="0"/>
                        </a:rPr>
                        <a:t>3</a:t>
                      </a:r>
                    </a:p>
                  </a:txBody>
                  <a:tcPr/>
                </a:tc>
                <a:tc>
                  <a:txBody>
                    <a:bodyPr/>
                    <a:lstStyle/>
                    <a:p>
                      <a:pPr algn="ctr"/>
                      <a:r>
                        <a:rPr lang="de-DE" i="0" dirty="0">
                          <a:latin typeface="Arial" panose="020B0604020202020204" pitchFamily="34" charset="0"/>
                          <a:cs typeface="Arial" panose="020B0604020202020204" pitchFamily="34" charset="0"/>
                        </a:rPr>
                        <a:t>6</a:t>
                      </a:r>
                      <a:endParaRPr lang="en-US" i="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12882942"/>
                  </a:ext>
                </a:extLst>
              </a:tr>
              <a:tr h="327056">
                <a:tc>
                  <a:txBody>
                    <a:bodyPr/>
                    <a:lstStyle/>
                    <a:p>
                      <a:pPr algn="ctr"/>
                      <a:r>
                        <a:rPr lang="de-DE" i="0" dirty="0">
                          <a:latin typeface="Arial" panose="020B0604020202020204" pitchFamily="34" charset="0"/>
                          <a:cs typeface="Arial" panose="020B0604020202020204" pitchFamily="34" charset="0"/>
                        </a:rPr>
                        <a:t>6</a:t>
                      </a:r>
                      <a:endParaRPr lang="en-US" i="0" dirty="0">
                        <a:latin typeface="Arial" panose="020B0604020202020204" pitchFamily="34" charset="0"/>
                        <a:cs typeface="Arial" panose="020B0604020202020204" pitchFamily="34" charset="0"/>
                      </a:endParaRPr>
                    </a:p>
                  </a:txBody>
                  <a:tcPr/>
                </a:tc>
                <a:tc>
                  <a:txBody>
                    <a:bodyPr/>
                    <a:lstStyle/>
                    <a:p>
                      <a:pPr algn="ctr"/>
                      <a:r>
                        <a:rPr lang="de-DE" i="0" dirty="0">
                          <a:latin typeface="Arial" panose="020B0604020202020204" pitchFamily="34" charset="0"/>
                          <a:cs typeface="Arial" panose="020B0604020202020204" pitchFamily="34" charset="0"/>
                        </a:rPr>
                        <a:t>T</a:t>
                      </a:r>
                      <a:endParaRPr lang="en-US" i="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i="0" dirty="0">
                          <a:latin typeface="Arial" panose="020B0604020202020204" pitchFamily="34" charset="0"/>
                          <a:cs typeface="Arial" panose="020B0604020202020204" pitchFamily="34" charset="0"/>
                        </a:rPr>
                        <a:t>1</a:t>
                      </a:r>
                    </a:p>
                  </a:txBody>
                  <a:tcPr/>
                </a:tc>
                <a:tc>
                  <a:txBody>
                    <a:bodyPr/>
                    <a:lstStyle/>
                    <a:p>
                      <a:pPr algn="ctr"/>
                      <a:r>
                        <a:rPr lang="de-DE" i="0" dirty="0">
                          <a:latin typeface="Arial" panose="020B0604020202020204" pitchFamily="34" charset="0"/>
                          <a:cs typeface="Arial" panose="020B0604020202020204" pitchFamily="34" charset="0"/>
                        </a:rPr>
                        <a:t>2</a:t>
                      </a:r>
                      <a:endParaRPr lang="en-US" i="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08361270"/>
                  </a:ext>
                </a:extLst>
              </a:tr>
              <a:tr h="327056">
                <a:tc>
                  <a:txBody>
                    <a:bodyPr/>
                    <a:lstStyle/>
                    <a:p>
                      <a:pPr algn="ctr"/>
                      <a:r>
                        <a:rPr lang="de-DE" i="0" dirty="0">
                          <a:latin typeface="Arial" panose="020B0604020202020204" pitchFamily="34" charset="0"/>
                          <a:cs typeface="Arial" panose="020B0604020202020204" pitchFamily="34" charset="0"/>
                        </a:rPr>
                        <a:t>7</a:t>
                      </a:r>
                      <a:endParaRPr lang="en-US" i="0" dirty="0">
                        <a:latin typeface="Arial" panose="020B0604020202020204" pitchFamily="34" charset="0"/>
                        <a:cs typeface="Arial" panose="020B0604020202020204" pitchFamily="34" charset="0"/>
                      </a:endParaRPr>
                    </a:p>
                  </a:txBody>
                  <a:tcPr/>
                </a:tc>
                <a:tc>
                  <a:txBody>
                    <a:bodyPr/>
                    <a:lstStyle/>
                    <a:p>
                      <a:pPr algn="ctr"/>
                      <a:r>
                        <a:rPr lang="de-DE" i="0" dirty="0">
                          <a:latin typeface="Arial" panose="020B0604020202020204" pitchFamily="34" charset="0"/>
                          <a:cs typeface="Arial" panose="020B0604020202020204" pitchFamily="34" charset="0"/>
                        </a:rPr>
                        <a:t>F</a:t>
                      </a:r>
                      <a:endParaRPr lang="en-US" i="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i="0" dirty="0">
                          <a:latin typeface="Arial" panose="020B0604020202020204" pitchFamily="34" charset="0"/>
                          <a:cs typeface="Arial" panose="020B0604020202020204" pitchFamily="34" charset="0"/>
                        </a:rPr>
                        <a:t>9</a:t>
                      </a:r>
                    </a:p>
                  </a:txBody>
                  <a:tcPr/>
                </a:tc>
                <a:tc>
                  <a:txBody>
                    <a:bodyPr/>
                    <a:lstStyle/>
                    <a:p>
                      <a:pPr algn="ctr"/>
                      <a:r>
                        <a:rPr lang="de-DE" i="0" dirty="0">
                          <a:latin typeface="Arial" panose="020B0604020202020204" pitchFamily="34" charset="0"/>
                          <a:cs typeface="Arial" panose="020B0604020202020204" pitchFamily="34" charset="0"/>
                        </a:rPr>
                        <a:t>4</a:t>
                      </a:r>
                      <a:endParaRPr lang="en-US" i="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4174048"/>
                  </a:ext>
                </a:extLst>
              </a:tr>
              <a:tr h="327056">
                <a:tc>
                  <a:txBody>
                    <a:bodyPr/>
                    <a:lstStyle/>
                    <a:p>
                      <a:pPr algn="ctr"/>
                      <a:r>
                        <a:rPr lang="de-DE" i="0" dirty="0">
                          <a:latin typeface="Arial" panose="020B0604020202020204" pitchFamily="34" charset="0"/>
                          <a:cs typeface="Arial" panose="020B0604020202020204" pitchFamily="34" charset="0"/>
                        </a:rPr>
                        <a:t>8</a:t>
                      </a:r>
                      <a:endParaRPr lang="en-US" i="0" dirty="0">
                        <a:latin typeface="Arial" panose="020B0604020202020204" pitchFamily="34" charset="0"/>
                        <a:cs typeface="Arial" panose="020B0604020202020204" pitchFamily="34" charset="0"/>
                      </a:endParaRPr>
                    </a:p>
                  </a:txBody>
                  <a:tcPr/>
                </a:tc>
                <a:tc>
                  <a:txBody>
                    <a:bodyPr/>
                    <a:lstStyle/>
                    <a:p>
                      <a:pPr algn="ctr"/>
                      <a:r>
                        <a:rPr lang="de-DE" i="0" dirty="0">
                          <a:latin typeface="Arial" panose="020B0604020202020204" pitchFamily="34" charset="0"/>
                          <a:cs typeface="Arial" panose="020B0604020202020204" pitchFamily="34" charset="0"/>
                        </a:rPr>
                        <a:t>F</a:t>
                      </a:r>
                      <a:endParaRPr lang="en-US" i="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i="0" dirty="0">
                          <a:latin typeface="Arial" panose="020B0604020202020204" pitchFamily="34" charset="0"/>
                          <a:cs typeface="Arial" panose="020B0604020202020204" pitchFamily="34" charset="0"/>
                        </a:rPr>
                        <a:t>7</a:t>
                      </a:r>
                    </a:p>
                  </a:txBody>
                  <a:tcPr/>
                </a:tc>
                <a:tc>
                  <a:txBody>
                    <a:bodyPr/>
                    <a:lstStyle/>
                    <a:p>
                      <a:pPr algn="ctr"/>
                      <a:r>
                        <a:rPr lang="de-DE" i="0" dirty="0">
                          <a:latin typeface="Arial" panose="020B0604020202020204" pitchFamily="34" charset="0"/>
                          <a:cs typeface="Arial" panose="020B0604020202020204" pitchFamily="34" charset="0"/>
                        </a:rPr>
                        <a:t>6</a:t>
                      </a:r>
                      <a:endParaRPr lang="en-US" i="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157261637"/>
                  </a:ext>
                </a:extLst>
              </a:tr>
              <a:tr h="327056">
                <a:tc>
                  <a:txBody>
                    <a:bodyPr/>
                    <a:lstStyle/>
                    <a:p>
                      <a:pPr algn="ctr"/>
                      <a:r>
                        <a:rPr lang="de-DE" i="0" dirty="0">
                          <a:latin typeface="Arial" panose="020B0604020202020204" pitchFamily="34" charset="0"/>
                          <a:cs typeface="Arial" panose="020B0604020202020204" pitchFamily="34" charset="0"/>
                        </a:rPr>
                        <a:t>9</a:t>
                      </a:r>
                      <a:endParaRPr lang="en-US" i="0" dirty="0">
                        <a:latin typeface="Arial" panose="020B0604020202020204" pitchFamily="34" charset="0"/>
                        <a:cs typeface="Arial" panose="020B0604020202020204" pitchFamily="34" charset="0"/>
                      </a:endParaRPr>
                    </a:p>
                  </a:txBody>
                  <a:tcPr/>
                </a:tc>
                <a:tc>
                  <a:txBody>
                    <a:bodyPr/>
                    <a:lstStyle/>
                    <a:p>
                      <a:pPr algn="ctr"/>
                      <a:r>
                        <a:rPr lang="de-DE" i="0" dirty="0">
                          <a:latin typeface="Arial" panose="020B0604020202020204" pitchFamily="34" charset="0"/>
                          <a:cs typeface="Arial" panose="020B0604020202020204" pitchFamily="34" charset="0"/>
                        </a:rPr>
                        <a:t>F</a:t>
                      </a:r>
                      <a:endParaRPr lang="en-US" i="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i="0" dirty="0">
                          <a:latin typeface="Arial" panose="020B0604020202020204" pitchFamily="34" charset="0"/>
                          <a:cs typeface="Arial" panose="020B0604020202020204" pitchFamily="34" charset="0"/>
                        </a:rPr>
                        <a:t>8</a:t>
                      </a:r>
                    </a:p>
                  </a:txBody>
                  <a:tcPr/>
                </a:tc>
                <a:tc>
                  <a:txBody>
                    <a:bodyPr/>
                    <a:lstStyle/>
                    <a:p>
                      <a:pPr algn="ctr"/>
                      <a:r>
                        <a:rPr lang="de-DE" i="0" dirty="0">
                          <a:latin typeface="Arial" panose="020B0604020202020204" pitchFamily="34" charset="0"/>
                          <a:cs typeface="Arial" panose="020B0604020202020204" pitchFamily="34" charset="0"/>
                        </a:rPr>
                        <a:t>6</a:t>
                      </a:r>
                      <a:endParaRPr lang="en-US" i="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984178660"/>
                  </a:ext>
                </a:extLst>
              </a:tr>
            </a:tbl>
          </a:graphicData>
        </a:graphic>
      </p:graphicFrame>
      <p:pic>
        <p:nvPicPr>
          <p:cNvPr id="6" name="Picture 5"/>
          <p:cNvPicPr>
            <a:picLocks noChangeAspect="1"/>
          </p:cNvPicPr>
          <p:nvPr/>
        </p:nvPicPr>
        <p:blipFill>
          <a:blip r:embed="rId3"/>
          <a:stretch>
            <a:fillRect/>
          </a:stretch>
        </p:blipFill>
        <p:spPr>
          <a:xfrm>
            <a:off x="6989762" y="931984"/>
            <a:ext cx="1933575" cy="3028950"/>
          </a:xfrm>
          <a:prstGeom prst="rect">
            <a:avLst/>
          </a:prstGeom>
        </p:spPr>
      </p:pic>
    </p:spTree>
    <p:extLst>
      <p:ext uri="{BB962C8B-B14F-4D97-AF65-F5344CB8AC3E}">
        <p14:creationId xmlns:p14="http://schemas.microsoft.com/office/powerpoint/2010/main" val="302905170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Prim’s Algorithm: overview</a:t>
            </a:r>
          </a:p>
        </p:txBody>
      </p:sp>
      <p:sp>
        <p:nvSpPr>
          <p:cNvPr id="3" name="Content Placeholder 2"/>
          <p:cNvSpPr>
            <a:spLocks noGrp="1"/>
          </p:cNvSpPr>
          <p:nvPr>
            <p:ph idx="1"/>
          </p:nvPr>
        </p:nvSpPr>
        <p:spPr>
          <a:xfrm>
            <a:off x="565150" y="931984"/>
            <a:ext cx="7886700" cy="4998795"/>
          </a:xfrm>
        </p:spPr>
        <p:txBody>
          <a:bodyPr/>
          <a:lstStyle/>
          <a:p>
            <a:r>
              <a:rPr lang="en-US" dirty="0"/>
              <a:t>Visit vertex 3</a:t>
            </a:r>
          </a:p>
          <a:p>
            <a:pPr lvl="1"/>
            <a:r>
              <a:rPr lang="en-US" dirty="0"/>
              <a:t>update 5 only</a:t>
            </a:r>
          </a:p>
          <a:p>
            <a:pPr lvl="1"/>
            <a:r>
              <a:rPr lang="en-US" dirty="0"/>
              <a:t>extend the tree</a:t>
            </a:r>
          </a:p>
          <a:p>
            <a:pPr lvl="1"/>
            <a:r>
              <a:rPr lang="en-GB" dirty="0"/>
              <a:t>select vertex with minimum weight</a:t>
            </a:r>
            <a:endParaRPr lang="en-US" dirty="0"/>
          </a:p>
        </p:txBody>
      </p:sp>
      <p:sp>
        <p:nvSpPr>
          <p:cNvPr id="4" name="Slide Number Placeholder 3"/>
          <p:cNvSpPr>
            <a:spLocks noGrp="1"/>
          </p:cNvSpPr>
          <p:nvPr>
            <p:ph type="sldNum" sz="quarter" idx="10"/>
          </p:nvPr>
        </p:nvSpPr>
        <p:spPr/>
        <p:txBody>
          <a:bodyPr/>
          <a:lstStyle/>
          <a:p>
            <a:pPr>
              <a:defRPr/>
            </a:pPr>
            <a:fld id="{1F4BC561-BCEA-4F0B-95C2-8CA863EDD649}" type="slidenum">
              <a:rPr lang="de-DE" altLang="zh-CN" smtClean="0"/>
              <a:pPr>
                <a:defRPr/>
              </a:pPr>
              <a:t>16</a:t>
            </a:fld>
            <a:endParaRPr lang="de-DE" altLang="zh-CN" dirty="0"/>
          </a:p>
        </p:txBody>
      </p:sp>
      <p:pic>
        <p:nvPicPr>
          <p:cNvPr id="5" name="Picture 4"/>
          <p:cNvPicPr>
            <a:picLocks noChangeAspect="1"/>
          </p:cNvPicPr>
          <p:nvPr/>
        </p:nvPicPr>
        <p:blipFill>
          <a:blip r:embed="rId2"/>
          <a:stretch>
            <a:fillRect/>
          </a:stretch>
        </p:blipFill>
        <p:spPr>
          <a:xfrm>
            <a:off x="3975660" y="3371151"/>
            <a:ext cx="3050615" cy="3108960"/>
          </a:xfrm>
          <a:prstGeom prst="rect">
            <a:avLst/>
          </a:prstGeom>
        </p:spPr>
      </p:pic>
      <p:graphicFrame>
        <p:nvGraphicFramePr>
          <p:cNvPr id="7" name="Table 6"/>
          <p:cNvGraphicFramePr>
            <a:graphicFrameLocks noGrp="1"/>
          </p:cNvGraphicFramePr>
          <p:nvPr/>
        </p:nvGraphicFramePr>
        <p:xfrm>
          <a:off x="35168" y="2822511"/>
          <a:ext cx="3917707" cy="3657600"/>
        </p:xfrm>
        <a:graphic>
          <a:graphicData uri="http://schemas.openxmlformats.org/drawingml/2006/table">
            <a:tbl>
              <a:tblPr firstRow="1" bandRow="1">
                <a:tableStyleId>{5C22544A-7EE6-4342-B048-85BDC9FD1C3A}</a:tableStyleId>
              </a:tblPr>
              <a:tblGrid>
                <a:gridCol w="941026">
                  <a:extLst>
                    <a:ext uri="{9D8B030D-6E8A-4147-A177-3AD203B41FA5}">
                      <a16:colId xmlns:a16="http://schemas.microsoft.com/office/drawing/2014/main" val="144836549"/>
                    </a:ext>
                  </a:extLst>
                </a:gridCol>
                <a:gridCol w="963243">
                  <a:extLst>
                    <a:ext uri="{9D8B030D-6E8A-4147-A177-3AD203B41FA5}">
                      <a16:colId xmlns:a16="http://schemas.microsoft.com/office/drawing/2014/main" val="3991611600"/>
                    </a:ext>
                  </a:extLst>
                </a:gridCol>
                <a:gridCol w="1081454">
                  <a:extLst>
                    <a:ext uri="{9D8B030D-6E8A-4147-A177-3AD203B41FA5}">
                      <a16:colId xmlns:a16="http://schemas.microsoft.com/office/drawing/2014/main" val="4223183080"/>
                    </a:ext>
                  </a:extLst>
                </a:gridCol>
                <a:gridCol w="931984">
                  <a:extLst>
                    <a:ext uri="{9D8B030D-6E8A-4147-A177-3AD203B41FA5}">
                      <a16:colId xmlns:a16="http://schemas.microsoft.com/office/drawing/2014/main" val="1320372695"/>
                    </a:ext>
                  </a:extLst>
                </a:gridCol>
              </a:tblGrid>
              <a:tr h="327056">
                <a:tc>
                  <a:txBody>
                    <a:bodyPr/>
                    <a:lstStyle/>
                    <a:p>
                      <a:pPr algn="ctr"/>
                      <a:r>
                        <a:rPr lang="de-DE" b="0" dirty="0">
                          <a:latin typeface="Arial" panose="020B0604020202020204" pitchFamily="34" charset="0"/>
                          <a:cs typeface="Arial" panose="020B0604020202020204" pitchFamily="34" charset="0"/>
                        </a:rPr>
                        <a:t>Vertex</a:t>
                      </a:r>
                      <a:endParaRPr lang="en-US" b="0" dirty="0">
                        <a:latin typeface="Arial" panose="020B0604020202020204" pitchFamily="34" charset="0"/>
                        <a:cs typeface="Arial" panose="020B0604020202020204" pitchFamily="34" charset="0"/>
                      </a:endParaRPr>
                    </a:p>
                  </a:txBody>
                  <a:tcPr/>
                </a:tc>
                <a:tc>
                  <a:txBody>
                    <a:bodyPr/>
                    <a:lstStyle/>
                    <a:p>
                      <a:pPr algn="ctr"/>
                      <a:r>
                        <a:rPr lang="de-DE" b="0" dirty="0">
                          <a:latin typeface="Arial" panose="020B0604020202020204" pitchFamily="34" charset="0"/>
                          <a:cs typeface="Arial" panose="020B0604020202020204" pitchFamily="34" charset="0"/>
                        </a:rPr>
                        <a:t>Visited</a:t>
                      </a:r>
                      <a:endParaRPr lang="en-US" b="0" dirty="0">
                        <a:latin typeface="Arial" panose="020B0604020202020204" pitchFamily="34" charset="0"/>
                        <a:cs typeface="Arial" panose="020B0604020202020204" pitchFamily="34" charset="0"/>
                      </a:endParaRPr>
                    </a:p>
                  </a:txBody>
                  <a:tcPr/>
                </a:tc>
                <a:tc>
                  <a:txBody>
                    <a:bodyPr/>
                    <a:lstStyle/>
                    <a:p>
                      <a:pPr algn="ctr"/>
                      <a:r>
                        <a:rPr lang="de-DE" b="0" dirty="0">
                          <a:latin typeface="Arial" panose="020B0604020202020204" pitchFamily="34" charset="0"/>
                          <a:cs typeface="Arial" panose="020B0604020202020204" pitchFamily="34" charset="0"/>
                        </a:rPr>
                        <a:t>Distance</a:t>
                      </a:r>
                      <a:endParaRPr lang="en-US" b="0" dirty="0">
                        <a:latin typeface="Arial" panose="020B0604020202020204" pitchFamily="34" charset="0"/>
                        <a:cs typeface="Arial" panose="020B0604020202020204" pitchFamily="34" charset="0"/>
                      </a:endParaRPr>
                    </a:p>
                  </a:txBody>
                  <a:tcPr/>
                </a:tc>
                <a:tc>
                  <a:txBody>
                    <a:bodyPr/>
                    <a:lstStyle/>
                    <a:p>
                      <a:pPr algn="ctr"/>
                      <a:r>
                        <a:rPr lang="de-DE" b="0" dirty="0">
                          <a:latin typeface="Arial" panose="020B0604020202020204" pitchFamily="34" charset="0"/>
                          <a:cs typeface="Arial" panose="020B0604020202020204" pitchFamily="34" charset="0"/>
                        </a:rPr>
                        <a:t>Parent</a:t>
                      </a:r>
                      <a:endParaRPr lang="en-US"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582233025"/>
                  </a:ext>
                </a:extLst>
              </a:tr>
              <a:tr h="327056">
                <a:tc>
                  <a:txBody>
                    <a:bodyPr/>
                    <a:lstStyle/>
                    <a:p>
                      <a:pPr algn="ctr"/>
                      <a:r>
                        <a:rPr lang="de-DE" i="0" dirty="0">
                          <a:latin typeface="Arial" panose="020B0604020202020204" pitchFamily="34" charset="0"/>
                          <a:cs typeface="Arial" panose="020B0604020202020204" pitchFamily="34" charset="0"/>
                        </a:rPr>
                        <a:t>1</a:t>
                      </a:r>
                      <a:endParaRPr lang="en-US" i="0" dirty="0">
                        <a:latin typeface="Arial" panose="020B0604020202020204" pitchFamily="34" charset="0"/>
                        <a:cs typeface="Arial" panose="020B0604020202020204" pitchFamily="34" charset="0"/>
                      </a:endParaRPr>
                    </a:p>
                  </a:txBody>
                  <a:tcPr/>
                </a:tc>
                <a:tc>
                  <a:txBody>
                    <a:bodyPr/>
                    <a:lstStyle/>
                    <a:p>
                      <a:pPr algn="ctr"/>
                      <a:r>
                        <a:rPr lang="de-DE" i="0" dirty="0">
                          <a:latin typeface="Arial" panose="020B0604020202020204" pitchFamily="34" charset="0"/>
                          <a:cs typeface="Arial" panose="020B0604020202020204" pitchFamily="34" charset="0"/>
                        </a:rPr>
                        <a:t>T</a:t>
                      </a:r>
                      <a:endParaRPr lang="en-US" i="0" dirty="0">
                        <a:latin typeface="Arial" panose="020B0604020202020204" pitchFamily="34" charset="0"/>
                        <a:cs typeface="Arial" panose="020B0604020202020204" pitchFamily="34" charset="0"/>
                      </a:endParaRPr>
                    </a:p>
                  </a:txBody>
                  <a:tcPr/>
                </a:tc>
                <a:tc>
                  <a:txBody>
                    <a:bodyPr/>
                    <a:lstStyle/>
                    <a:p>
                      <a:pPr algn="ctr"/>
                      <a:r>
                        <a:rPr lang="de-DE" i="0" dirty="0">
                          <a:latin typeface="Arial" panose="020B0604020202020204" pitchFamily="34" charset="0"/>
                          <a:cs typeface="Arial" panose="020B0604020202020204" pitchFamily="34" charset="0"/>
                        </a:rPr>
                        <a:t>0</a:t>
                      </a:r>
                      <a:endParaRPr lang="en-US" i="0" dirty="0">
                        <a:latin typeface="Arial" panose="020B0604020202020204" pitchFamily="34" charset="0"/>
                        <a:cs typeface="Arial" panose="020B0604020202020204" pitchFamily="34" charset="0"/>
                      </a:endParaRPr>
                    </a:p>
                  </a:txBody>
                  <a:tcPr/>
                </a:tc>
                <a:tc>
                  <a:txBody>
                    <a:bodyPr/>
                    <a:lstStyle/>
                    <a:p>
                      <a:pPr algn="ctr"/>
                      <a:r>
                        <a:rPr lang="de-DE" i="0" dirty="0">
                          <a:latin typeface="Arial" panose="020B0604020202020204" pitchFamily="34" charset="0"/>
                          <a:cs typeface="Arial" panose="020B0604020202020204" pitchFamily="34" charset="0"/>
                        </a:rPr>
                        <a:t>0</a:t>
                      </a:r>
                      <a:endParaRPr lang="en-US" i="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93311195"/>
                  </a:ext>
                </a:extLst>
              </a:tr>
              <a:tr h="327056">
                <a:tc>
                  <a:txBody>
                    <a:bodyPr/>
                    <a:lstStyle/>
                    <a:p>
                      <a:pPr algn="ctr"/>
                      <a:r>
                        <a:rPr lang="de-DE" i="0" dirty="0">
                          <a:latin typeface="Arial" panose="020B0604020202020204" pitchFamily="34" charset="0"/>
                          <a:cs typeface="Arial" panose="020B0604020202020204" pitchFamily="34" charset="0"/>
                        </a:rPr>
                        <a:t>2</a:t>
                      </a:r>
                      <a:endParaRPr lang="en-US" i="0" dirty="0">
                        <a:latin typeface="Arial" panose="020B0604020202020204" pitchFamily="34" charset="0"/>
                        <a:cs typeface="Arial" panose="020B0604020202020204" pitchFamily="34" charset="0"/>
                      </a:endParaRPr>
                    </a:p>
                  </a:txBody>
                  <a:tcPr/>
                </a:tc>
                <a:tc>
                  <a:txBody>
                    <a:bodyPr/>
                    <a:lstStyle/>
                    <a:p>
                      <a:pPr algn="ctr"/>
                      <a:r>
                        <a:rPr lang="de-DE" i="0" dirty="0">
                          <a:latin typeface="Arial" panose="020B0604020202020204" pitchFamily="34" charset="0"/>
                          <a:cs typeface="Arial" panose="020B0604020202020204" pitchFamily="34" charset="0"/>
                        </a:rPr>
                        <a:t>T</a:t>
                      </a:r>
                      <a:endParaRPr lang="en-US" i="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i="0" dirty="0">
                          <a:latin typeface="Arial" panose="020B0604020202020204" pitchFamily="34" charset="0"/>
                          <a:cs typeface="Arial" panose="020B0604020202020204" pitchFamily="34" charset="0"/>
                        </a:rPr>
                        <a:t>2</a:t>
                      </a:r>
                    </a:p>
                  </a:txBody>
                  <a:tcPr/>
                </a:tc>
                <a:tc>
                  <a:txBody>
                    <a:bodyPr/>
                    <a:lstStyle/>
                    <a:p>
                      <a:pPr algn="ctr"/>
                      <a:r>
                        <a:rPr lang="de-DE" i="0" dirty="0">
                          <a:latin typeface="Arial" panose="020B0604020202020204" pitchFamily="34" charset="0"/>
                          <a:cs typeface="Arial" panose="020B0604020202020204" pitchFamily="34" charset="0"/>
                        </a:rPr>
                        <a:t>4</a:t>
                      </a:r>
                      <a:endParaRPr lang="en-US" i="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35022931"/>
                  </a:ext>
                </a:extLst>
              </a:tr>
              <a:tr h="327056">
                <a:tc>
                  <a:txBody>
                    <a:bodyPr/>
                    <a:lstStyle/>
                    <a:p>
                      <a:pPr algn="ctr"/>
                      <a:r>
                        <a:rPr lang="de-DE" i="0" dirty="0">
                          <a:latin typeface="Arial" panose="020B0604020202020204" pitchFamily="34" charset="0"/>
                          <a:cs typeface="Arial" panose="020B0604020202020204" pitchFamily="34" charset="0"/>
                        </a:rPr>
                        <a:t>3</a:t>
                      </a:r>
                      <a:endParaRPr lang="en-US" i="0" dirty="0">
                        <a:latin typeface="Arial" panose="020B0604020202020204" pitchFamily="34" charset="0"/>
                        <a:cs typeface="Arial" panose="020B0604020202020204" pitchFamily="34" charset="0"/>
                      </a:endParaRPr>
                    </a:p>
                  </a:txBody>
                  <a:tcPr/>
                </a:tc>
                <a:tc>
                  <a:txBody>
                    <a:bodyPr/>
                    <a:lstStyle/>
                    <a:p>
                      <a:pPr algn="ctr"/>
                      <a:r>
                        <a:rPr lang="de-DE" i="0" dirty="0">
                          <a:latin typeface="Arial" panose="020B0604020202020204" pitchFamily="34" charset="0"/>
                          <a:cs typeface="Arial" panose="020B0604020202020204" pitchFamily="34" charset="0"/>
                        </a:rPr>
                        <a:t>T</a:t>
                      </a:r>
                      <a:endParaRPr lang="en-US" i="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i="0" dirty="0">
                          <a:latin typeface="Arial" panose="020B0604020202020204" pitchFamily="34" charset="0"/>
                          <a:cs typeface="Arial" panose="020B0604020202020204" pitchFamily="34" charset="0"/>
                        </a:rPr>
                        <a:t>2</a:t>
                      </a:r>
                    </a:p>
                  </a:txBody>
                  <a:tcPr/>
                </a:tc>
                <a:tc>
                  <a:txBody>
                    <a:bodyPr/>
                    <a:lstStyle/>
                    <a:p>
                      <a:pPr algn="ctr"/>
                      <a:r>
                        <a:rPr lang="de-DE" i="0" dirty="0">
                          <a:latin typeface="Arial" panose="020B0604020202020204" pitchFamily="34" charset="0"/>
                          <a:cs typeface="Arial" panose="020B0604020202020204" pitchFamily="34" charset="0"/>
                        </a:rPr>
                        <a:t>2</a:t>
                      </a:r>
                      <a:endParaRPr lang="en-US" i="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41154294"/>
                  </a:ext>
                </a:extLst>
              </a:tr>
              <a:tr h="327056">
                <a:tc>
                  <a:txBody>
                    <a:bodyPr/>
                    <a:lstStyle/>
                    <a:p>
                      <a:pPr algn="ctr"/>
                      <a:r>
                        <a:rPr lang="de-DE" i="0" dirty="0">
                          <a:latin typeface="Arial" panose="020B0604020202020204" pitchFamily="34" charset="0"/>
                          <a:cs typeface="Arial" panose="020B0604020202020204" pitchFamily="34" charset="0"/>
                        </a:rPr>
                        <a:t>4</a:t>
                      </a:r>
                      <a:endParaRPr lang="en-US" i="0" dirty="0">
                        <a:latin typeface="Arial" panose="020B0604020202020204" pitchFamily="34" charset="0"/>
                        <a:cs typeface="Arial" panose="020B0604020202020204" pitchFamily="34" charset="0"/>
                      </a:endParaRPr>
                    </a:p>
                  </a:txBody>
                  <a:tcPr/>
                </a:tc>
                <a:tc>
                  <a:txBody>
                    <a:bodyPr/>
                    <a:lstStyle/>
                    <a:p>
                      <a:pPr algn="ctr"/>
                      <a:r>
                        <a:rPr lang="de-DE" i="0" dirty="0">
                          <a:latin typeface="Arial" panose="020B0604020202020204" pitchFamily="34" charset="0"/>
                          <a:cs typeface="Arial" panose="020B0604020202020204" pitchFamily="34" charset="0"/>
                        </a:rPr>
                        <a:t>T</a:t>
                      </a:r>
                      <a:endParaRPr lang="en-US" i="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i="0" dirty="0">
                          <a:latin typeface="Arial" panose="020B0604020202020204" pitchFamily="34" charset="0"/>
                          <a:cs typeface="Arial" panose="020B0604020202020204" pitchFamily="34" charset="0"/>
                        </a:rPr>
                        <a:t>1</a:t>
                      </a:r>
                    </a:p>
                  </a:txBody>
                  <a:tcPr/>
                </a:tc>
                <a:tc>
                  <a:txBody>
                    <a:bodyPr/>
                    <a:lstStyle/>
                    <a:p>
                      <a:pPr algn="ctr"/>
                      <a:r>
                        <a:rPr lang="de-DE" i="0" dirty="0">
                          <a:latin typeface="Arial" panose="020B0604020202020204" pitchFamily="34" charset="0"/>
                          <a:cs typeface="Arial" panose="020B0604020202020204" pitchFamily="34" charset="0"/>
                        </a:rPr>
                        <a:t>1</a:t>
                      </a:r>
                      <a:endParaRPr lang="en-US" i="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84912651"/>
                  </a:ext>
                </a:extLst>
              </a:tr>
              <a:tr h="327056">
                <a:tc>
                  <a:txBody>
                    <a:bodyPr/>
                    <a:lstStyle/>
                    <a:p>
                      <a:pPr algn="ctr"/>
                      <a:r>
                        <a:rPr lang="de-DE" i="0" dirty="0">
                          <a:latin typeface="Arial" panose="020B0604020202020204" pitchFamily="34" charset="0"/>
                          <a:cs typeface="Arial" panose="020B0604020202020204" pitchFamily="34" charset="0"/>
                        </a:rPr>
                        <a:t>5</a:t>
                      </a:r>
                      <a:endParaRPr lang="en-US" i="0" dirty="0">
                        <a:latin typeface="Arial" panose="020B0604020202020204" pitchFamily="34" charset="0"/>
                        <a:cs typeface="Arial" panose="020B0604020202020204" pitchFamily="34" charset="0"/>
                      </a:endParaRPr>
                    </a:p>
                  </a:txBody>
                  <a:tcPr/>
                </a:tc>
                <a:tc>
                  <a:txBody>
                    <a:bodyPr/>
                    <a:lstStyle/>
                    <a:p>
                      <a:pPr algn="ctr"/>
                      <a:r>
                        <a:rPr lang="de-DE" i="0" dirty="0">
                          <a:latin typeface="Arial" panose="020B0604020202020204" pitchFamily="34" charset="0"/>
                          <a:cs typeface="Arial" panose="020B0604020202020204" pitchFamily="34" charset="0"/>
                        </a:rPr>
                        <a:t>F</a:t>
                      </a:r>
                      <a:endParaRPr lang="en-US" i="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i="0" dirty="0">
                          <a:latin typeface="Arial" panose="020B0604020202020204" pitchFamily="34" charset="0"/>
                          <a:cs typeface="Arial" panose="020B0604020202020204" pitchFamily="34" charset="0"/>
                        </a:rPr>
                        <a:t>2</a:t>
                      </a:r>
                    </a:p>
                  </a:txBody>
                  <a:tcPr/>
                </a:tc>
                <a:tc>
                  <a:txBody>
                    <a:bodyPr/>
                    <a:lstStyle/>
                    <a:p>
                      <a:pPr algn="ctr"/>
                      <a:r>
                        <a:rPr lang="de-DE" i="0" dirty="0">
                          <a:latin typeface="Arial" panose="020B0604020202020204" pitchFamily="34" charset="0"/>
                          <a:cs typeface="Arial" panose="020B0604020202020204" pitchFamily="34" charset="0"/>
                        </a:rPr>
                        <a:t>3</a:t>
                      </a:r>
                      <a:endParaRPr lang="en-US" i="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12882942"/>
                  </a:ext>
                </a:extLst>
              </a:tr>
              <a:tr h="327056">
                <a:tc>
                  <a:txBody>
                    <a:bodyPr/>
                    <a:lstStyle/>
                    <a:p>
                      <a:pPr algn="ctr"/>
                      <a:r>
                        <a:rPr lang="de-DE" i="0" dirty="0">
                          <a:latin typeface="Arial" panose="020B0604020202020204" pitchFamily="34" charset="0"/>
                          <a:cs typeface="Arial" panose="020B0604020202020204" pitchFamily="34" charset="0"/>
                        </a:rPr>
                        <a:t>6</a:t>
                      </a:r>
                      <a:endParaRPr lang="en-US" i="0" dirty="0">
                        <a:latin typeface="Arial" panose="020B0604020202020204" pitchFamily="34" charset="0"/>
                        <a:cs typeface="Arial" panose="020B0604020202020204" pitchFamily="34" charset="0"/>
                      </a:endParaRPr>
                    </a:p>
                  </a:txBody>
                  <a:tcPr/>
                </a:tc>
                <a:tc>
                  <a:txBody>
                    <a:bodyPr/>
                    <a:lstStyle/>
                    <a:p>
                      <a:pPr algn="ctr"/>
                      <a:r>
                        <a:rPr lang="de-DE" i="0" dirty="0">
                          <a:latin typeface="Arial" panose="020B0604020202020204" pitchFamily="34" charset="0"/>
                          <a:cs typeface="Arial" panose="020B0604020202020204" pitchFamily="34" charset="0"/>
                        </a:rPr>
                        <a:t>T</a:t>
                      </a:r>
                      <a:endParaRPr lang="en-US" i="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i="0" dirty="0">
                          <a:latin typeface="Arial" panose="020B0604020202020204" pitchFamily="34" charset="0"/>
                          <a:cs typeface="Arial" panose="020B0604020202020204" pitchFamily="34" charset="0"/>
                        </a:rPr>
                        <a:t>1</a:t>
                      </a:r>
                    </a:p>
                  </a:txBody>
                  <a:tcPr/>
                </a:tc>
                <a:tc>
                  <a:txBody>
                    <a:bodyPr/>
                    <a:lstStyle/>
                    <a:p>
                      <a:pPr algn="ctr"/>
                      <a:r>
                        <a:rPr lang="de-DE" i="0" dirty="0">
                          <a:latin typeface="Arial" panose="020B0604020202020204" pitchFamily="34" charset="0"/>
                          <a:cs typeface="Arial" panose="020B0604020202020204" pitchFamily="34" charset="0"/>
                        </a:rPr>
                        <a:t>2</a:t>
                      </a:r>
                      <a:endParaRPr lang="en-US" i="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08361270"/>
                  </a:ext>
                </a:extLst>
              </a:tr>
              <a:tr h="327056">
                <a:tc>
                  <a:txBody>
                    <a:bodyPr/>
                    <a:lstStyle/>
                    <a:p>
                      <a:pPr algn="ctr"/>
                      <a:r>
                        <a:rPr lang="de-DE" i="0" dirty="0">
                          <a:latin typeface="Arial" panose="020B0604020202020204" pitchFamily="34" charset="0"/>
                          <a:cs typeface="Arial" panose="020B0604020202020204" pitchFamily="34" charset="0"/>
                        </a:rPr>
                        <a:t>7</a:t>
                      </a:r>
                      <a:endParaRPr lang="en-US" i="0" dirty="0">
                        <a:latin typeface="Arial" panose="020B0604020202020204" pitchFamily="34" charset="0"/>
                        <a:cs typeface="Arial" panose="020B0604020202020204" pitchFamily="34" charset="0"/>
                      </a:endParaRPr>
                    </a:p>
                  </a:txBody>
                  <a:tcPr/>
                </a:tc>
                <a:tc>
                  <a:txBody>
                    <a:bodyPr/>
                    <a:lstStyle/>
                    <a:p>
                      <a:pPr algn="ctr"/>
                      <a:r>
                        <a:rPr lang="de-DE" i="0" dirty="0">
                          <a:latin typeface="Arial" panose="020B0604020202020204" pitchFamily="34" charset="0"/>
                          <a:cs typeface="Arial" panose="020B0604020202020204" pitchFamily="34" charset="0"/>
                        </a:rPr>
                        <a:t>F</a:t>
                      </a:r>
                      <a:endParaRPr lang="en-US" i="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i="0" dirty="0">
                          <a:latin typeface="Arial" panose="020B0604020202020204" pitchFamily="34" charset="0"/>
                          <a:cs typeface="Arial" panose="020B0604020202020204" pitchFamily="34" charset="0"/>
                        </a:rPr>
                        <a:t>9</a:t>
                      </a:r>
                    </a:p>
                  </a:txBody>
                  <a:tcPr/>
                </a:tc>
                <a:tc>
                  <a:txBody>
                    <a:bodyPr/>
                    <a:lstStyle/>
                    <a:p>
                      <a:pPr algn="ctr"/>
                      <a:r>
                        <a:rPr lang="de-DE" i="0" dirty="0">
                          <a:latin typeface="Arial" panose="020B0604020202020204" pitchFamily="34" charset="0"/>
                          <a:cs typeface="Arial" panose="020B0604020202020204" pitchFamily="34" charset="0"/>
                        </a:rPr>
                        <a:t>4</a:t>
                      </a:r>
                      <a:endParaRPr lang="en-US" i="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4174048"/>
                  </a:ext>
                </a:extLst>
              </a:tr>
              <a:tr h="327056">
                <a:tc>
                  <a:txBody>
                    <a:bodyPr/>
                    <a:lstStyle/>
                    <a:p>
                      <a:pPr algn="ctr"/>
                      <a:r>
                        <a:rPr lang="de-DE" i="0" dirty="0">
                          <a:latin typeface="Arial" panose="020B0604020202020204" pitchFamily="34" charset="0"/>
                          <a:cs typeface="Arial" panose="020B0604020202020204" pitchFamily="34" charset="0"/>
                        </a:rPr>
                        <a:t>8</a:t>
                      </a:r>
                      <a:endParaRPr lang="en-US" i="0" dirty="0">
                        <a:latin typeface="Arial" panose="020B0604020202020204" pitchFamily="34" charset="0"/>
                        <a:cs typeface="Arial" panose="020B0604020202020204" pitchFamily="34" charset="0"/>
                      </a:endParaRPr>
                    </a:p>
                  </a:txBody>
                  <a:tcPr/>
                </a:tc>
                <a:tc>
                  <a:txBody>
                    <a:bodyPr/>
                    <a:lstStyle/>
                    <a:p>
                      <a:pPr algn="ctr"/>
                      <a:r>
                        <a:rPr lang="de-DE" i="0" dirty="0">
                          <a:latin typeface="Arial" panose="020B0604020202020204" pitchFamily="34" charset="0"/>
                          <a:cs typeface="Arial" panose="020B0604020202020204" pitchFamily="34" charset="0"/>
                        </a:rPr>
                        <a:t>F</a:t>
                      </a:r>
                      <a:endParaRPr lang="en-US" i="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i="0" dirty="0">
                          <a:latin typeface="Arial" panose="020B0604020202020204" pitchFamily="34" charset="0"/>
                          <a:cs typeface="Arial" panose="020B0604020202020204" pitchFamily="34" charset="0"/>
                        </a:rPr>
                        <a:t>7</a:t>
                      </a:r>
                    </a:p>
                  </a:txBody>
                  <a:tcPr/>
                </a:tc>
                <a:tc>
                  <a:txBody>
                    <a:bodyPr/>
                    <a:lstStyle/>
                    <a:p>
                      <a:pPr algn="ctr"/>
                      <a:r>
                        <a:rPr lang="de-DE" i="0" dirty="0">
                          <a:latin typeface="Arial" panose="020B0604020202020204" pitchFamily="34" charset="0"/>
                          <a:cs typeface="Arial" panose="020B0604020202020204" pitchFamily="34" charset="0"/>
                        </a:rPr>
                        <a:t>6</a:t>
                      </a:r>
                      <a:endParaRPr lang="en-US" i="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157261637"/>
                  </a:ext>
                </a:extLst>
              </a:tr>
              <a:tr h="327056">
                <a:tc>
                  <a:txBody>
                    <a:bodyPr/>
                    <a:lstStyle/>
                    <a:p>
                      <a:pPr algn="ctr"/>
                      <a:r>
                        <a:rPr lang="de-DE" i="0" dirty="0">
                          <a:latin typeface="Arial" panose="020B0604020202020204" pitchFamily="34" charset="0"/>
                          <a:cs typeface="Arial" panose="020B0604020202020204" pitchFamily="34" charset="0"/>
                        </a:rPr>
                        <a:t>9</a:t>
                      </a:r>
                      <a:endParaRPr lang="en-US" i="0" dirty="0">
                        <a:latin typeface="Arial" panose="020B0604020202020204" pitchFamily="34" charset="0"/>
                        <a:cs typeface="Arial" panose="020B0604020202020204" pitchFamily="34" charset="0"/>
                      </a:endParaRPr>
                    </a:p>
                  </a:txBody>
                  <a:tcPr/>
                </a:tc>
                <a:tc>
                  <a:txBody>
                    <a:bodyPr/>
                    <a:lstStyle/>
                    <a:p>
                      <a:pPr algn="ctr"/>
                      <a:r>
                        <a:rPr lang="de-DE" i="0" dirty="0">
                          <a:latin typeface="Arial" panose="020B0604020202020204" pitchFamily="34" charset="0"/>
                          <a:cs typeface="Arial" panose="020B0604020202020204" pitchFamily="34" charset="0"/>
                        </a:rPr>
                        <a:t>F</a:t>
                      </a:r>
                      <a:endParaRPr lang="en-US" i="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i="0" dirty="0">
                          <a:latin typeface="Arial" panose="020B0604020202020204" pitchFamily="34" charset="0"/>
                          <a:cs typeface="Arial" panose="020B0604020202020204" pitchFamily="34" charset="0"/>
                        </a:rPr>
                        <a:t>8</a:t>
                      </a:r>
                    </a:p>
                  </a:txBody>
                  <a:tcPr/>
                </a:tc>
                <a:tc>
                  <a:txBody>
                    <a:bodyPr/>
                    <a:lstStyle/>
                    <a:p>
                      <a:pPr algn="ctr"/>
                      <a:r>
                        <a:rPr lang="de-DE" i="0" dirty="0">
                          <a:latin typeface="Arial" panose="020B0604020202020204" pitchFamily="34" charset="0"/>
                          <a:cs typeface="Arial" panose="020B0604020202020204" pitchFamily="34" charset="0"/>
                        </a:rPr>
                        <a:t>6</a:t>
                      </a:r>
                      <a:endParaRPr lang="en-US" i="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984178660"/>
                  </a:ext>
                </a:extLst>
              </a:tr>
            </a:tbl>
          </a:graphicData>
        </a:graphic>
      </p:graphicFrame>
      <p:pic>
        <p:nvPicPr>
          <p:cNvPr id="8" name="Picture 7"/>
          <p:cNvPicPr>
            <a:picLocks noChangeAspect="1"/>
          </p:cNvPicPr>
          <p:nvPr/>
        </p:nvPicPr>
        <p:blipFill>
          <a:blip r:embed="rId3"/>
          <a:stretch>
            <a:fillRect/>
          </a:stretch>
        </p:blipFill>
        <p:spPr>
          <a:xfrm>
            <a:off x="7104427" y="962394"/>
            <a:ext cx="1809750" cy="2981325"/>
          </a:xfrm>
          <a:prstGeom prst="rect">
            <a:avLst/>
          </a:prstGeom>
        </p:spPr>
      </p:pic>
    </p:spTree>
    <p:extLst>
      <p:ext uri="{BB962C8B-B14F-4D97-AF65-F5344CB8AC3E}">
        <p14:creationId xmlns:p14="http://schemas.microsoft.com/office/powerpoint/2010/main" val="94167490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Prim’s Algorithm: overview</a:t>
            </a:r>
          </a:p>
        </p:txBody>
      </p:sp>
      <p:sp>
        <p:nvSpPr>
          <p:cNvPr id="3" name="Content Placeholder 2"/>
          <p:cNvSpPr>
            <a:spLocks noGrp="1"/>
          </p:cNvSpPr>
          <p:nvPr>
            <p:ph idx="1"/>
          </p:nvPr>
        </p:nvSpPr>
        <p:spPr>
          <a:xfrm>
            <a:off x="565150" y="931984"/>
            <a:ext cx="7886700" cy="4998795"/>
          </a:xfrm>
        </p:spPr>
        <p:txBody>
          <a:bodyPr/>
          <a:lstStyle/>
          <a:p>
            <a:r>
              <a:rPr lang="en-US" dirty="0"/>
              <a:t>Visit vertex 5</a:t>
            </a:r>
          </a:p>
          <a:p>
            <a:pPr lvl="1"/>
            <a:r>
              <a:rPr lang="en-GB" dirty="0"/>
              <a:t>update 7, 8 and 9</a:t>
            </a:r>
          </a:p>
          <a:p>
            <a:pPr lvl="1"/>
            <a:r>
              <a:rPr lang="en-US" dirty="0"/>
              <a:t>extend the tree</a:t>
            </a:r>
          </a:p>
          <a:p>
            <a:pPr lvl="1"/>
            <a:r>
              <a:rPr lang="en-GB" dirty="0"/>
              <a:t>select vertex with minimum weight</a:t>
            </a:r>
            <a:endParaRPr lang="en-US" dirty="0"/>
          </a:p>
        </p:txBody>
      </p:sp>
      <p:sp>
        <p:nvSpPr>
          <p:cNvPr id="4" name="Slide Number Placeholder 3"/>
          <p:cNvSpPr>
            <a:spLocks noGrp="1"/>
          </p:cNvSpPr>
          <p:nvPr>
            <p:ph type="sldNum" sz="quarter" idx="10"/>
          </p:nvPr>
        </p:nvSpPr>
        <p:spPr/>
        <p:txBody>
          <a:bodyPr/>
          <a:lstStyle/>
          <a:p>
            <a:pPr>
              <a:defRPr/>
            </a:pPr>
            <a:fld id="{1F4BC561-BCEA-4F0B-95C2-8CA863EDD649}" type="slidenum">
              <a:rPr lang="de-DE" altLang="zh-CN" smtClean="0"/>
              <a:pPr>
                <a:defRPr/>
              </a:pPr>
              <a:t>17</a:t>
            </a:fld>
            <a:endParaRPr lang="de-DE" altLang="zh-CN" dirty="0"/>
          </a:p>
        </p:txBody>
      </p:sp>
      <p:pic>
        <p:nvPicPr>
          <p:cNvPr id="5" name="Picture 4"/>
          <p:cNvPicPr>
            <a:picLocks noChangeAspect="1"/>
          </p:cNvPicPr>
          <p:nvPr/>
        </p:nvPicPr>
        <p:blipFill>
          <a:blip r:embed="rId2"/>
          <a:stretch>
            <a:fillRect/>
          </a:stretch>
        </p:blipFill>
        <p:spPr>
          <a:xfrm>
            <a:off x="3975660" y="3371151"/>
            <a:ext cx="3050615" cy="3108960"/>
          </a:xfrm>
          <a:prstGeom prst="rect">
            <a:avLst/>
          </a:prstGeom>
        </p:spPr>
      </p:pic>
      <p:graphicFrame>
        <p:nvGraphicFramePr>
          <p:cNvPr id="7" name="Table 6"/>
          <p:cNvGraphicFramePr>
            <a:graphicFrameLocks noGrp="1"/>
          </p:cNvGraphicFramePr>
          <p:nvPr/>
        </p:nvGraphicFramePr>
        <p:xfrm>
          <a:off x="35168" y="2822511"/>
          <a:ext cx="3917707" cy="3657600"/>
        </p:xfrm>
        <a:graphic>
          <a:graphicData uri="http://schemas.openxmlformats.org/drawingml/2006/table">
            <a:tbl>
              <a:tblPr firstRow="1" bandRow="1">
                <a:tableStyleId>{5C22544A-7EE6-4342-B048-85BDC9FD1C3A}</a:tableStyleId>
              </a:tblPr>
              <a:tblGrid>
                <a:gridCol w="941026">
                  <a:extLst>
                    <a:ext uri="{9D8B030D-6E8A-4147-A177-3AD203B41FA5}">
                      <a16:colId xmlns:a16="http://schemas.microsoft.com/office/drawing/2014/main" val="144836549"/>
                    </a:ext>
                  </a:extLst>
                </a:gridCol>
                <a:gridCol w="963243">
                  <a:extLst>
                    <a:ext uri="{9D8B030D-6E8A-4147-A177-3AD203B41FA5}">
                      <a16:colId xmlns:a16="http://schemas.microsoft.com/office/drawing/2014/main" val="3991611600"/>
                    </a:ext>
                  </a:extLst>
                </a:gridCol>
                <a:gridCol w="1081454">
                  <a:extLst>
                    <a:ext uri="{9D8B030D-6E8A-4147-A177-3AD203B41FA5}">
                      <a16:colId xmlns:a16="http://schemas.microsoft.com/office/drawing/2014/main" val="4223183080"/>
                    </a:ext>
                  </a:extLst>
                </a:gridCol>
                <a:gridCol w="931984">
                  <a:extLst>
                    <a:ext uri="{9D8B030D-6E8A-4147-A177-3AD203B41FA5}">
                      <a16:colId xmlns:a16="http://schemas.microsoft.com/office/drawing/2014/main" val="1320372695"/>
                    </a:ext>
                  </a:extLst>
                </a:gridCol>
              </a:tblGrid>
              <a:tr h="327056">
                <a:tc>
                  <a:txBody>
                    <a:bodyPr/>
                    <a:lstStyle/>
                    <a:p>
                      <a:pPr algn="ctr"/>
                      <a:r>
                        <a:rPr lang="de-DE" b="0" dirty="0">
                          <a:latin typeface="Arial" panose="020B0604020202020204" pitchFamily="34" charset="0"/>
                          <a:cs typeface="Arial" panose="020B0604020202020204" pitchFamily="34" charset="0"/>
                        </a:rPr>
                        <a:t>Vertex</a:t>
                      </a:r>
                      <a:endParaRPr lang="en-US" b="0" dirty="0">
                        <a:latin typeface="Arial" panose="020B0604020202020204" pitchFamily="34" charset="0"/>
                        <a:cs typeface="Arial" panose="020B0604020202020204" pitchFamily="34" charset="0"/>
                      </a:endParaRPr>
                    </a:p>
                  </a:txBody>
                  <a:tcPr/>
                </a:tc>
                <a:tc>
                  <a:txBody>
                    <a:bodyPr/>
                    <a:lstStyle/>
                    <a:p>
                      <a:pPr algn="ctr"/>
                      <a:r>
                        <a:rPr lang="de-DE" b="0" dirty="0">
                          <a:latin typeface="Arial" panose="020B0604020202020204" pitchFamily="34" charset="0"/>
                          <a:cs typeface="Arial" panose="020B0604020202020204" pitchFamily="34" charset="0"/>
                        </a:rPr>
                        <a:t>Visited</a:t>
                      </a:r>
                      <a:endParaRPr lang="en-US" b="0" dirty="0">
                        <a:latin typeface="Arial" panose="020B0604020202020204" pitchFamily="34" charset="0"/>
                        <a:cs typeface="Arial" panose="020B0604020202020204" pitchFamily="34" charset="0"/>
                      </a:endParaRPr>
                    </a:p>
                  </a:txBody>
                  <a:tcPr/>
                </a:tc>
                <a:tc>
                  <a:txBody>
                    <a:bodyPr/>
                    <a:lstStyle/>
                    <a:p>
                      <a:pPr algn="ctr"/>
                      <a:r>
                        <a:rPr lang="de-DE" b="0" dirty="0">
                          <a:latin typeface="Arial" panose="020B0604020202020204" pitchFamily="34" charset="0"/>
                          <a:cs typeface="Arial" panose="020B0604020202020204" pitchFamily="34" charset="0"/>
                        </a:rPr>
                        <a:t>Distance</a:t>
                      </a:r>
                      <a:endParaRPr lang="en-US" b="0" dirty="0">
                        <a:latin typeface="Arial" panose="020B0604020202020204" pitchFamily="34" charset="0"/>
                        <a:cs typeface="Arial" panose="020B0604020202020204" pitchFamily="34" charset="0"/>
                      </a:endParaRPr>
                    </a:p>
                  </a:txBody>
                  <a:tcPr/>
                </a:tc>
                <a:tc>
                  <a:txBody>
                    <a:bodyPr/>
                    <a:lstStyle/>
                    <a:p>
                      <a:pPr algn="ctr"/>
                      <a:r>
                        <a:rPr lang="de-DE" b="0" dirty="0">
                          <a:latin typeface="Arial" panose="020B0604020202020204" pitchFamily="34" charset="0"/>
                          <a:cs typeface="Arial" panose="020B0604020202020204" pitchFamily="34" charset="0"/>
                        </a:rPr>
                        <a:t>Parent</a:t>
                      </a:r>
                      <a:endParaRPr lang="en-US"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582233025"/>
                  </a:ext>
                </a:extLst>
              </a:tr>
              <a:tr h="327056">
                <a:tc>
                  <a:txBody>
                    <a:bodyPr/>
                    <a:lstStyle/>
                    <a:p>
                      <a:pPr algn="ctr"/>
                      <a:r>
                        <a:rPr lang="de-DE" i="0" dirty="0">
                          <a:latin typeface="Arial" panose="020B0604020202020204" pitchFamily="34" charset="0"/>
                          <a:cs typeface="Arial" panose="020B0604020202020204" pitchFamily="34" charset="0"/>
                        </a:rPr>
                        <a:t>1</a:t>
                      </a:r>
                      <a:endParaRPr lang="en-US" i="0" dirty="0">
                        <a:latin typeface="Arial" panose="020B0604020202020204" pitchFamily="34" charset="0"/>
                        <a:cs typeface="Arial" panose="020B0604020202020204" pitchFamily="34" charset="0"/>
                      </a:endParaRPr>
                    </a:p>
                  </a:txBody>
                  <a:tcPr/>
                </a:tc>
                <a:tc>
                  <a:txBody>
                    <a:bodyPr/>
                    <a:lstStyle/>
                    <a:p>
                      <a:pPr algn="ctr"/>
                      <a:r>
                        <a:rPr lang="de-DE" i="0" dirty="0">
                          <a:latin typeface="Arial" panose="020B0604020202020204" pitchFamily="34" charset="0"/>
                          <a:cs typeface="Arial" panose="020B0604020202020204" pitchFamily="34" charset="0"/>
                        </a:rPr>
                        <a:t>T</a:t>
                      </a:r>
                      <a:endParaRPr lang="en-US" i="0" dirty="0">
                        <a:latin typeface="Arial" panose="020B0604020202020204" pitchFamily="34" charset="0"/>
                        <a:cs typeface="Arial" panose="020B0604020202020204" pitchFamily="34" charset="0"/>
                      </a:endParaRPr>
                    </a:p>
                  </a:txBody>
                  <a:tcPr/>
                </a:tc>
                <a:tc>
                  <a:txBody>
                    <a:bodyPr/>
                    <a:lstStyle/>
                    <a:p>
                      <a:pPr algn="ctr"/>
                      <a:r>
                        <a:rPr lang="de-DE" i="0" dirty="0">
                          <a:latin typeface="Arial" panose="020B0604020202020204" pitchFamily="34" charset="0"/>
                          <a:cs typeface="Arial" panose="020B0604020202020204" pitchFamily="34" charset="0"/>
                        </a:rPr>
                        <a:t>0</a:t>
                      </a:r>
                      <a:endParaRPr lang="en-US" i="0" dirty="0">
                        <a:latin typeface="Arial" panose="020B0604020202020204" pitchFamily="34" charset="0"/>
                        <a:cs typeface="Arial" panose="020B0604020202020204" pitchFamily="34" charset="0"/>
                      </a:endParaRPr>
                    </a:p>
                  </a:txBody>
                  <a:tcPr/>
                </a:tc>
                <a:tc>
                  <a:txBody>
                    <a:bodyPr/>
                    <a:lstStyle/>
                    <a:p>
                      <a:pPr algn="ctr"/>
                      <a:r>
                        <a:rPr lang="de-DE" i="0" dirty="0">
                          <a:latin typeface="Arial" panose="020B0604020202020204" pitchFamily="34" charset="0"/>
                          <a:cs typeface="Arial" panose="020B0604020202020204" pitchFamily="34" charset="0"/>
                        </a:rPr>
                        <a:t>0</a:t>
                      </a:r>
                      <a:endParaRPr lang="en-US" i="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93311195"/>
                  </a:ext>
                </a:extLst>
              </a:tr>
              <a:tr h="327056">
                <a:tc>
                  <a:txBody>
                    <a:bodyPr/>
                    <a:lstStyle/>
                    <a:p>
                      <a:pPr algn="ctr"/>
                      <a:r>
                        <a:rPr lang="de-DE" i="0" dirty="0">
                          <a:latin typeface="Arial" panose="020B0604020202020204" pitchFamily="34" charset="0"/>
                          <a:cs typeface="Arial" panose="020B0604020202020204" pitchFamily="34" charset="0"/>
                        </a:rPr>
                        <a:t>2</a:t>
                      </a:r>
                      <a:endParaRPr lang="en-US" i="0" dirty="0">
                        <a:latin typeface="Arial" panose="020B0604020202020204" pitchFamily="34" charset="0"/>
                        <a:cs typeface="Arial" panose="020B0604020202020204" pitchFamily="34" charset="0"/>
                      </a:endParaRPr>
                    </a:p>
                  </a:txBody>
                  <a:tcPr/>
                </a:tc>
                <a:tc>
                  <a:txBody>
                    <a:bodyPr/>
                    <a:lstStyle/>
                    <a:p>
                      <a:pPr algn="ctr"/>
                      <a:r>
                        <a:rPr lang="de-DE" i="0" dirty="0">
                          <a:latin typeface="Arial" panose="020B0604020202020204" pitchFamily="34" charset="0"/>
                          <a:cs typeface="Arial" panose="020B0604020202020204" pitchFamily="34" charset="0"/>
                        </a:rPr>
                        <a:t>T</a:t>
                      </a:r>
                      <a:endParaRPr lang="en-US" i="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i="0" dirty="0">
                          <a:latin typeface="Arial" panose="020B0604020202020204" pitchFamily="34" charset="0"/>
                          <a:cs typeface="Arial" panose="020B0604020202020204" pitchFamily="34" charset="0"/>
                        </a:rPr>
                        <a:t>2</a:t>
                      </a:r>
                    </a:p>
                  </a:txBody>
                  <a:tcPr/>
                </a:tc>
                <a:tc>
                  <a:txBody>
                    <a:bodyPr/>
                    <a:lstStyle/>
                    <a:p>
                      <a:pPr algn="ctr"/>
                      <a:r>
                        <a:rPr lang="de-DE" i="0" dirty="0">
                          <a:latin typeface="Arial" panose="020B0604020202020204" pitchFamily="34" charset="0"/>
                          <a:cs typeface="Arial" panose="020B0604020202020204" pitchFamily="34" charset="0"/>
                        </a:rPr>
                        <a:t>4</a:t>
                      </a:r>
                      <a:endParaRPr lang="en-US" i="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35022931"/>
                  </a:ext>
                </a:extLst>
              </a:tr>
              <a:tr h="327056">
                <a:tc>
                  <a:txBody>
                    <a:bodyPr/>
                    <a:lstStyle/>
                    <a:p>
                      <a:pPr algn="ctr"/>
                      <a:r>
                        <a:rPr lang="de-DE" i="0" dirty="0">
                          <a:latin typeface="Arial" panose="020B0604020202020204" pitchFamily="34" charset="0"/>
                          <a:cs typeface="Arial" panose="020B0604020202020204" pitchFamily="34" charset="0"/>
                        </a:rPr>
                        <a:t>3</a:t>
                      </a:r>
                      <a:endParaRPr lang="en-US" i="0" dirty="0">
                        <a:latin typeface="Arial" panose="020B0604020202020204" pitchFamily="34" charset="0"/>
                        <a:cs typeface="Arial" panose="020B0604020202020204" pitchFamily="34" charset="0"/>
                      </a:endParaRPr>
                    </a:p>
                  </a:txBody>
                  <a:tcPr/>
                </a:tc>
                <a:tc>
                  <a:txBody>
                    <a:bodyPr/>
                    <a:lstStyle/>
                    <a:p>
                      <a:pPr algn="ctr"/>
                      <a:r>
                        <a:rPr lang="de-DE" i="0" dirty="0">
                          <a:latin typeface="Arial" panose="020B0604020202020204" pitchFamily="34" charset="0"/>
                          <a:cs typeface="Arial" panose="020B0604020202020204" pitchFamily="34" charset="0"/>
                        </a:rPr>
                        <a:t>T</a:t>
                      </a:r>
                      <a:endParaRPr lang="en-US" i="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i="0" dirty="0">
                          <a:latin typeface="Arial" panose="020B0604020202020204" pitchFamily="34" charset="0"/>
                          <a:cs typeface="Arial" panose="020B0604020202020204" pitchFamily="34" charset="0"/>
                        </a:rPr>
                        <a:t>2</a:t>
                      </a:r>
                    </a:p>
                  </a:txBody>
                  <a:tcPr/>
                </a:tc>
                <a:tc>
                  <a:txBody>
                    <a:bodyPr/>
                    <a:lstStyle/>
                    <a:p>
                      <a:pPr algn="ctr"/>
                      <a:r>
                        <a:rPr lang="de-DE" i="0" dirty="0">
                          <a:latin typeface="Arial" panose="020B0604020202020204" pitchFamily="34" charset="0"/>
                          <a:cs typeface="Arial" panose="020B0604020202020204" pitchFamily="34" charset="0"/>
                        </a:rPr>
                        <a:t>2</a:t>
                      </a:r>
                      <a:endParaRPr lang="en-US" i="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41154294"/>
                  </a:ext>
                </a:extLst>
              </a:tr>
              <a:tr h="327056">
                <a:tc>
                  <a:txBody>
                    <a:bodyPr/>
                    <a:lstStyle/>
                    <a:p>
                      <a:pPr algn="ctr"/>
                      <a:r>
                        <a:rPr lang="de-DE" i="0" dirty="0">
                          <a:latin typeface="Arial" panose="020B0604020202020204" pitchFamily="34" charset="0"/>
                          <a:cs typeface="Arial" panose="020B0604020202020204" pitchFamily="34" charset="0"/>
                        </a:rPr>
                        <a:t>4</a:t>
                      </a:r>
                      <a:endParaRPr lang="en-US" i="0" dirty="0">
                        <a:latin typeface="Arial" panose="020B0604020202020204" pitchFamily="34" charset="0"/>
                        <a:cs typeface="Arial" panose="020B0604020202020204" pitchFamily="34" charset="0"/>
                      </a:endParaRPr>
                    </a:p>
                  </a:txBody>
                  <a:tcPr/>
                </a:tc>
                <a:tc>
                  <a:txBody>
                    <a:bodyPr/>
                    <a:lstStyle/>
                    <a:p>
                      <a:pPr algn="ctr"/>
                      <a:r>
                        <a:rPr lang="de-DE" i="0" dirty="0">
                          <a:latin typeface="Arial" panose="020B0604020202020204" pitchFamily="34" charset="0"/>
                          <a:cs typeface="Arial" panose="020B0604020202020204" pitchFamily="34" charset="0"/>
                        </a:rPr>
                        <a:t>T</a:t>
                      </a:r>
                      <a:endParaRPr lang="en-US" i="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i="0" dirty="0">
                          <a:latin typeface="Arial" panose="020B0604020202020204" pitchFamily="34" charset="0"/>
                          <a:cs typeface="Arial" panose="020B0604020202020204" pitchFamily="34" charset="0"/>
                        </a:rPr>
                        <a:t>1</a:t>
                      </a:r>
                    </a:p>
                  </a:txBody>
                  <a:tcPr/>
                </a:tc>
                <a:tc>
                  <a:txBody>
                    <a:bodyPr/>
                    <a:lstStyle/>
                    <a:p>
                      <a:pPr algn="ctr"/>
                      <a:r>
                        <a:rPr lang="de-DE" i="0" dirty="0">
                          <a:latin typeface="Arial" panose="020B0604020202020204" pitchFamily="34" charset="0"/>
                          <a:cs typeface="Arial" panose="020B0604020202020204" pitchFamily="34" charset="0"/>
                        </a:rPr>
                        <a:t>1</a:t>
                      </a:r>
                      <a:endParaRPr lang="en-US" i="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84912651"/>
                  </a:ext>
                </a:extLst>
              </a:tr>
              <a:tr h="327056">
                <a:tc>
                  <a:txBody>
                    <a:bodyPr/>
                    <a:lstStyle/>
                    <a:p>
                      <a:pPr algn="ctr"/>
                      <a:r>
                        <a:rPr lang="de-DE" i="0" dirty="0">
                          <a:latin typeface="Arial" panose="020B0604020202020204" pitchFamily="34" charset="0"/>
                          <a:cs typeface="Arial" panose="020B0604020202020204" pitchFamily="34" charset="0"/>
                        </a:rPr>
                        <a:t>5</a:t>
                      </a:r>
                      <a:endParaRPr lang="en-US" i="0" dirty="0">
                        <a:latin typeface="Arial" panose="020B0604020202020204" pitchFamily="34" charset="0"/>
                        <a:cs typeface="Arial" panose="020B0604020202020204" pitchFamily="34" charset="0"/>
                      </a:endParaRPr>
                    </a:p>
                  </a:txBody>
                  <a:tcPr/>
                </a:tc>
                <a:tc>
                  <a:txBody>
                    <a:bodyPr/>
                    <a:lstStyle/>
                    <a:p>
                      <a:pPr algn="ctr"/>
                      <a:r>
                        <a:rPr lang="de-DE" i="0" dirty="0">
                          <a:latin typeface="Arial" panose="020B0604020202020204" pitchFamily="34" charset="0"/>
                          <a:cs typeface="Arial" panose="020B0604020202020204" pitchFamily="34" charset="0"/>
                        </a:rPr>
                        <a:t>T</a:t>
                      </a:r>
                      <a:endParaRPr lang="en-US" i="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i="0" dirty="0">
                          <a:latin typeface="Arial" panose="020B0604020202020204" pitchFamily="34" charset="0"/>
                          <a:cs typeface="Arial" panose="020B0604020202020204" pitchFamily="34" charset="0"/>
                        </a:rPr>
                        <a:t>2</a:t>
                      </a:r>
                    </a:p>
                  </a:txBody>
                  <a:tcPr/>
                </a:tc>
                <a:tc>
                  <a:txBody>
                    <a:bodyPr/>
                    <a:lstStyle/>
                    <a:p>
                      <a:pPr algn="ctr"/>
                      <a:r>
                        <a:rPr lang="de-DE" i="0" dirty="0">
                          <a:latin typeface="Arial" panose="020B0604020202020204" pitchFamily="34" charset="0"/>
                          <a:cs typeface="Arial" panose="020B0604020202020204" pitchFamily="34" charset="0"/>
                        </a:rPr>
                        <a:t>3</a:t>
                      </a:r>
                      <a:endParaRPr lang="en-US" i="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12882942"/>
                  </a:ext>
                </a:extLst>
              </a:tr>
              <a:tr h="327056">
                <a:tc>
                  <a:txBody>
                    <a:bodyPr/>
                    <a:lstStyle/>
                    <a:p>
                      <a:pPr algn="ctr"/>
                      <a:r>
                        <a:rPr lang="de-DE" i="0" dirty="0">
                          <a:latin typeface="Arial" panose="020B0604020202020204" pitchFamily="34" charset="0"/>
                          <a:cs typeface="Arial" panose="020B0604020202020204" pitchFamily="34" charset="0"/>
                        </a:rPr>
                        <a:t>6</a:t>
                      </a:r>
                      <a:endParaRPr lang="en-US" i="0" dirty="0">
                        <a:latin typeface="Arial" panose="020B0604020202020204" pitchFamily="34" charset="0"/>
                        <a:cs typeface="Arial" panose="020B0604020202020204" pitchFamily="34" charset="0"/>
                      </a:endParaRPr>
                    </a:p>
                  </a:txBody>
                  <a:tcPr/>
                </a:tc>
                <a:tc>
                  <a:txBody>
                    <a:bodyPr/>
                    <a:lstStyle/>
                    <a:p>
                      <a:pPr algn="ctr"/>
                      <a:r>
                        <a:rPr lang="de-DE" i="0" dirty="0">
                          <a:latin typeface="Arial" panose="020B0604020202020204" pitchFamily="34" charset="0"/>
                          <a:cs typeface="Arial" panose="020B0604020202020204" pitchFamily="34" charset="0"/>
                        </a:rPr>
                        <a:t>T</a:t>
                      </a:r>
                      <a:endParaRPr lang="en-US" i="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i="0" dirty="0">
                          <a:latin typeface="Arial" panose="020B0604020202020204" pitchFamily="34" charset="0"/>
                          <a:cs typeface="Arial" panose="020B0604020202020204" pitchFamily="34" charset="0"/>
                        </a:rPr>
                        <a:t>1</a:t>
                      </a:r>
                    </a:p>
                  </a:txBody>
                  <a:tcPr/>
                </a:tc>
                <a:tc>
                  <a:txBody>
                    <a:bodyPr/>
                    <a:lstStyle/>
                    <a:p>
                      <a:pPr algn="ctr"/>
                      <a:r>
                        <a:rPr lang="de-DE" i="0" dirty="0">
                          <a:latin typeface="Arial" panose="020B0604020202020204" pitchFamily="34" charset="0"/>
                          <a:cs typeface="Arial" panose="020B0604020202020204" pitchFamily="34" charset="0"/>
                        </a:rPr>
                        <a:t>2</a:t>
                      </a:r>
                      <a:endParaRPr lang="en-US" i="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08361270"/>
                  </a:ext>
                </a:extLst>
              </a:tr>
              <a:tr h="327056">
                <a:tc>
                  <a:txBody>
                    <a:bodyPr/>
                    <a:lstStyle/>
                    <a:p>
                      <a:pPr algn="ctr"/>
                      <a:r>
                        <a:rPr lang="de-DE" i="0" dirty="0">
                          <a:latin typeface="Arial" panose="020B0604020202020204" pitchFamily="34" charset="0"/>
                          <a:cs typeface="Arial" panose="020B0604020202020204" pitchFamily="34" charset="0"/>
                        </a:rPr>
                        <a:t>7</a:t>
                      </a:r>
                      <a:endParaRPr lang="en-US" i="0" dirty="0">
                        <a:latin typeface="Arial" panose="020B0604020202020204" pitchFamily="34" charset="0"/>
                        <a:cs typeface="Arial" panose="020B0604020202020204" pitchFamily="34" charset="0"/>
                      </a:endParaRPr>
                    </a:p>
                  </a:txBody>
                  <a:tcPr/>
                </a:tc>
                <a:tc>
                  <a:txBody>
                    <a:bodyPr/>
                    <a:lstStyle/>
                    <a:p>
                      <a:pPr algn="ctr"/>
                      <a:r>
                        <a:rPr lang="de-DE" i="0" dirty="0">
                          <a:latin typeface="Arial" panose="020B0604020202020204" pitchFamily="34" charset="0"/>
                          <a:cs typeface="Arial" panose="020B0604020202020204" pitchFamily="34" charset="0"/>
                        </a:rPr>
                        <a:t>F</a:t>
                      </a:r>
                      <a:endParaRPr lang="en-US" i="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i="0" dirty="0">
                          <a:latin typeface="Arial" panose="020B0604020202020204" pitchFamily="34" charset="0"/>
                          <a:cs typeface="Arial" panose="020B0604020202020204" pitchFamily="34" charset="0"/>
                        </a:rPr>
                        <a:t>4</a:t>
                      </a:r>
                    </a:p>
                  </a:txBody>
                  <a:tcPr/>
                </a:tc>
                <a:tc>
                  <a:txBody>
                    <a:bodyPr/>
                    <a:lstStyle/>
                    <a:p>
                      <a:pPr algn="ctr"/>
                      <a:r>
                        <a:rPr lang="de-DE" i="0" dirty="0">
                          <a:latin typeface="Arial" panose="020B0604020202020204" pitchFamily="34" charset="0"/>
                          <a:cs typeface="Arial" panose="020B0604020202020204" pitchFamily="34" charset="0"/>
                        </a:rPr>
                        <a:t>5</a:t>
                      </a:r>
                      <a:endParaRPr lang="en-US" i="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4174048"/>
                  </a:ext>
                </a:extLst>
              </a:tr>
              <a:tr h="327056">
                <a:tc>
                  <a:txBody>
                    <a:bodyPr/>
                    <a:lstStyle/>
                    <a:p>
                      <a:pPr algn="ctr"/>
                      <a:r>
                        <a:rPr lang="de-DE" i="0" dirty="0">
                          <a:latin typeface="Arial" panose="020B0604020202020204" pitchFamily="34" charset="0"/>
                          <a:cs typeface="Arial" panose="020B0604020202020204" pitchFamily="34" charset="0"/>
                        </a:rPr>
                        <a:t>8</a:t>
                      </a:r>
                      <a:endParaRPr lang="en-US" i="0" dirty="0">
                        <a:latin typeface="Arial" panose="020B0604020202020204" pitchFamily="34" charset="0"/>
                        <a:cs typeface="Arial" panose="020B0604020202020204" pitchFamily="34" charset="0"/>
                      </a:endParaRPr>
                    </a:p>
                  </a:txBody>
                  <a:tcPr/>
                </a:tc>
                <a:tc>
                  <a:txBody>
                    <a:bodyPr/>
                    <a:lstStyle/>
                    <a:p>
                      <a:pPr algn="ctr"/>
                      <a:r>
                        <a:rPr lang="de-DE" i="0" dirty="0">
                          <a:latin typeface="Arial" panose="020B0604020202020204" pitchFamily="34" charset="0"/>
                          <a:cs typeface="Arial" panose="020B0604020202020204" pitchFamily="34" charset="0"/>
                        </a:rPr>
                        <a:t>F</a:t>
                      </a:r>
                      <a:endParaRPr lang="en-US" i="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i="0" dirty="0">
                          <a:latin typeface="Arial" panose="020B0604020202020204" pitchFamily="34" charset="0"/>
                          <a:cs typeface="Arial" panose="020B0604020202020204" pitchFamily="34" charset="0"/>
                        </a:rPr>
                        <a:t>1</a:t>
                      </a:r>
                    </a:p>
                  </a:txBody>
                  <a:tcPr/>
                </a:tc>
                <a:tc>
                  <a:txBody>
                    <a:bodyPr/>
                    <a:lstStyle/>
                    <a:p>
                      <a:pPr algn="ctr"/>
                      <a:r>
                        <a:rPr lang="de-DE" i="0" dirty="0">
                          <a:latin typeface="Arial" panose="020B0604020202020204" pitchFamily="34" charset="0"/>
                          <a:cs typeface="Arial" panose="020B0604020202020204" pitchFamily="34" charset="0"/>
                        </a:rPr>
                        <a:t>5</a:t>
                      </a:r>
                      <a:endParaRPr lang="en-US" i="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157261637"/>
                  </a:ext>
                </a:extLst>
              </a:tr>
              <a:tr h="327056">
                <a:tc>
                  <a:txBody>
                    <a:bodyPr/>
                    <a:lstStyle/>
                    <a:p>
                      <a:pPr algn="ctr"/>
                      <a:r>
                        <a:rPr lang="de-DE" i="0" dirty="0">
                          <a:latin typeface="Arial" panose="020B0604020202020204" pitchFamily="34" charset="0"/>
                          <a:cs typeface="Arial" panose="020B0604020202020204" pitchFamily="34" charset="0"/>
                        </a:rPr>
                        <a:t>9</a:t>
                      </a:r>
                      <a:endParaRPr lang="en-US" i="0" dirty="0">
                        <a:latin typeface="Arial" panose="020B0604020202020204" pitchFamily="34" charset="0"/>
                        <a:cs typeface="Arial" panose="020B0604020202020204" pitchFamily="34" charset="0"/>
                      </a:endParaRPr>
                    </a:p>
                  </a:txBody>
                  <a:tcPr/>
                </a:tc>
                <a:tc>
                  <a:txBody>
                    <a:bodyPr/>
                    <a:lstStyle/>
                    <a:p>
                      <a:pPr algn="ctr"/>
                      <a:r>
                        <a:rPr lang="de-DE" i="0" dirty="0">
                          <a:latin typeface="Arial" panose="020B0604020202020204" pitchFamily="34" charset="0"/>
                          <a:cs typeface="Arial" panose="020B0604020202020204" pitchFamily="34" charset="0"/>
                        </a:rPr>
                        <a:t>F</a:t>
                      </a:r>
                      <a:endParaRPr lang="en-US" i="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i="0" dirty="0">
                          <a:latin typeface="Arial" panose="020B0604020202020204" pitchFamily="34" charset="0"/>
                          <a:cs typeface="Arial" panose="020B0604020202020204" pitchFamily="34" charset="0"/>
                        </a:rPr>
                        <a:t>5</a:t>
                      </a:r>
                    </a:p>
                  </a:txBody>
                  <a:tcPr/>
                </a:tc>
                <a:tc>
                  <a:txBody>
                    <a:bodyPr/>
                    <a:lstStyle/>
                    <a:p>
                      <a:pPr algn="ctr"/>
                      <a:r>
                        <a:rPr lang="de-DE" i="0" dirty="0">
                          <a:latin typeface="Arial" panose="020B0604020202020204" pitchFamily="34" charset="0"/>
                          <a:cs typeface="Arial" panose="020B0604020202020204" pitchFamily="34" charset="0"/>
                        </a:rPr>
                        <a:t>5</a:t>
                      </a:r>
                      <a:endParaRPr lang="en-US" i="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984178660"/>
                  </a:ext>
                </a:extLst>
              </a:tr>
            </a:tbl>
          </a:graphicData>
        </a:graphic>
      </p:graphicFrame>
      <p:pic>
        <p:nvPicPr>
          <p:cNvPr id="6" name="Picture 5"/>
          <p:cNvPicPr>
            <a:picLocks noChangeAspect="1"/>
          </p:cNvPicPr>
          <p:nvPr/>
        </p:nvPicPr>
        <p:blipFill>
          <a:blip r:embed="rId3"/>
          <a:stretch>
            <a:fillRect/>
          </a:stretch>
        </p:blipFill>
        <p:spPr>
          <a:xfrm>
            <a:off x="7143507" y="931984"/>
            <a:ext cx="1838325" cy="3790950"/>
          </a:xfrm>
          <a:prstGeom prst="rect">
            <a:avLst/>
          </a:prstGeom>
        </p:spPr>
      </p:pic>
    </p:spTree>
    <p:extLst>
      <p:ext uri="{BB962C8B-B14F-4D97-AF65-F5344CB8AC3E}">
        <p14:creationId xmlns:p14="http://schemas.microsoft.com/office/powerpoint/2010/main" val="266334070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Prim’s Algorithm: overview</a:t>
            </a:r>
          </a:p>
        </p:txBody>
      </p:sp>
      <p:sp>
        <p:nvSpPr>
          <p:cNvPr id="3" name="Content Placeholder 2"/>
          <p:cNvSpPr>
            <a:spLocks noGrp="1"/>
          </p:cNvSpPr>
          <p:nvPr>
            <p:ph idx="1"/>
          </p:nvPr>
        </p:nvSpPr>
        <p:spPr>
          <a:xfrm>
            <a:off x="565150" y="931984"/>
            <a:ext cx="7886700" cy="4998795"/>
          </a:xfrm>
        </p:spPr>
        <p:txBody>
          <a:bodyPr/>
          <a:lstStyle/>
          <a:p>
            <a:r>
              <a:rPr lang="en-US" dirty="0"/>
              <a:t>Visit vertex 8</a:t>
            </a:r>
          </a:p>
          <a:p>
            <a:pPr lvl="1"/>
            <a:r>
              <a:rPr lang="en-US" dirty="0"/>
              <a:t>update 9 only</a:t>
            </a:r>
          </a:p>
          <a:p>
            <a:pPr lvl="1"/>
            <a:r>
              <a:rPr lang="en-US" dirty="0"/>
              <a:t>extend the tree</a:t>
            </a:r>
          </a:p>
          <a:p>
            <a:pPr lvl="1"/>
            <a:r>
              <a:rPr lang="en-GB" dirty="0"/>
              <a:t>select vertex with minimum weight</a:t>
            </a:r>
            <a:endParaRPr lang="en-US" dirty="0"/>
          </a:p>
        </p:txBody>
      </p:sp>
      <p:sp>
        <p:nvSpPr>
          <p:cNvPr id="4" name="Slide Number Placeholder 3"/>
          <p:cNvSpPr>
            <a:spLocks noGrp="1"/>
          </p:cNvSpPr>
          <p:nvPr>
            <p:ph type="sldNum" sz="quarter" idx="10"/>
          </p:nvPr>
        </p:nvSpPr>
        <p:spPr/>
        <p:txBody>
          <a:bodyPr/>
          <a:lstStyle/>
          <a:p>
            <a:pPr>
              <a:defRPr/>
            </a:pPr>
            <a:fld id="{1F4BC561-BCEA-4F0B-95C2-8CA863EDD649}" type="slidenum">
              <a:rPr lang="de-DE" altLang="zh-CN" smtClean="0"/>
              <a:pPr>
                <a:defRPr/>
              </a:pPr>
              <a:t>18</a:t>
            </a:fld>
            <a:endParaRPr lang="de-DE" altLang="zh-CN" dirty="0"/>
          </a:p>
        </p:txBody>
      </p:sp>
      <p:pic>
        <p:nvPicPr>
          <p:cNvPr id="5" name="Picture 4"/>
          <p:cNvPicPr>
            <a:picLocks noChangeAspect="1"/>
          </p:cNvPicPr>
          <p:nvPr/>
        </p:nvPicPr>
        <p:blipFill>
          <a:blip r:embed="rId2"/>
          <a:stretch>
            <a:fillRect/>
          </a:stretch>
        </p:blipFill>
        <p:spPr>
          <a:xfrm>
            <a:off x="3975660" y="3371151"/>
            <a:ext cx="3050615" cy="3108960"/>
          </a:xfrm>
          <a:prstGeom prst="rect">
            <a:avLst/>
          </a:prstGeom>
        </p:spPr>
      </p:pic>
      <p:graphicFrame>
        <p:nvGraphicFramePr>
          <p:cNvPr id="7" name="Table 6"/>
          <p:cNvGraphicFramePr>
            <a:graphicFrameLocks noGrp="1"/>
          </p:cNvGraphicFramePr>
          <p:nvPr/>
        </p:nvGraphicFramePr>
        <p:xfrm>
          <a:off x="35168" y="2822511"/>
          <a:ext cx="3917707" cy="3657600"/>
        </p:xfrm>
        <a:graphic>
          <a:graphicData uri="http://schemas.openxmlformats.org/drawingml/2006/table">
            <a:tbl>
              <a:tblPr firstRow="1" bandRow="1">
                <a:tableStyleId>{5C22544A-7EE6-4342-B048-85BDC9FD1C3A}</a:tableStyleId>
              </a:tblPr>
              <a:tblGrid>
                <a:gridCol w="941026">
                  <a:extLst>
                    <a:ext uri="{9D8B030D-6E8A-4147-A177-3AD203B41FA5}">
                      <a16:colId xmlns:a16="http://schemas.microsoft.com/office/drawing/2014/main" val="144836549"/>
                    </a:ext>
                  </a:extLst>
                </a:gridCol>
                <a:gridCol w="963243">
                  <a:extLst>
                    <a:ext uri="{9D8B030D-6E8A-4147-A177-3AD203B41FA5}">
                      <a16:colId xmlns:a16="http://schemas.microsoft.com/office/drawing/2014/main" val="3991611600"/>
                    </a:ext>
                  </a:extLst>
                </a:gridCol>
                <a:gridCol w="1081454">
                  <a:extLst>
                    <a:ext uri="{9D8B030D-6E8A-4147-A177-3AD203B41FA5}">
                      <a16:colId xmlns:a16="http://schemas.microsoft.com/office/drawing/2014/main" val="4223183080"/>
                    </a:ext>
                  </a:extLst>
                </a:gridCol>
                <a:gridCol w="931984">
                  <a:extLst>
                    <a:ext uri="{9D8B030D-6E8A-4147-A177-3AD203B41FA5}">
                      <a16:colId xmlns:a16="http://schemas.microsoft.com/office/drawing/2014/main" val="1320372695"/>
                    </a:ext>
                  </a:extLst>
                </a:gridCol>
              </a:tblGrid>
              <a:tr h="327056">
                <a:tc>
                  <a:txBody>
                    <a:bodyPr/>
                    <a:lstStyle/>
                    <a:p>
                      <a:pPr algn="ctr"/>
                      <a:r>
                        <a:rPr lang="de-DE" b="0" dirty="0">
                          <a:latin typeface="Arial" panose="020B0604020202020204" pitchFamily="34" charset="0"/>
                          <a:cs typeface="Arial" panose="020B0604020202020204" pitchFamily="34" charset="0"/>
                        </a:rPr>
                        <a:t>Vertex</a:t>
                      </a:r>
                      <a:endParaRPr lang="en-US" b="0" dirty="0">
                        <a:latin typeface="Arial" panose="020B0604020202020204" pitchFamily="34" charset="0"/>
                        <a:cs typeface="Arial" panose="020B0604020202020204" pitchFamily="34" charset="0"/>
                      </a:endParaRPr>
                    </a:p>
                  </a:txBody>
                  <a:tcPr/>
                </a:tc>
                <a:tc>
                  <a:txBody>
                    <a:bodyPr/>
                    <a:lstStyle/>
                    <a:p>
                      <a:pPr algn="ctr"/>
                      <a:r>
                        <a:rPr lang="de-DE" b="0" dirty="0">
                          <a:latin typeface="Arial" panose="020B0604020202020204" pitchFamily="34" charset="0"/>
                          <a:cs typeface="Arial" panose="020B0604020202020204" pitchFamily="34" charset="0"/>
                        </a:rPr>
                        <a:t>Visited</a:t>
                      </a:r>
                      <a:endParaRPr lang="en-US" b="0" dirty="0">
                        <a:latin typeface="Arial" panose="020B0604020202020204" pitchFamily="34" charset="0"/>
                        <a:cs typeface="Arial" panose="020B0604020202020204" pitchFamily="34" charset="0"/>
                      </a:endParaRPr>
                    </a:p>
                  </a:txBody>
                  <a:tcPr/>
                </a:tc>
                <a:tc>
                  <a:txBody>
                    <a:bodyPr/>
                    <a:lstStyle/>
                    <a:p>
                      <a:pPr algn="ctr"/>
                      <a:r>
                        <a:rPr lang="de-DE" b="0" dirty="0">
                          <a:latin typeface="Arial" panose="020B0604020202020204" pitchFamily="34" charset="0"/>
                          <a:cs typeface="Arial" panose="020B0604020202020204" pitchFamily="34" charset="0"/>
                        </a:rPr>
                        <a:t>Distance</a:t>
                      </a:r>
                      <a:endParaRPr lang="en-US" b="0" dirty="0">
                        <a:latin typeface="Arial" panose="020B0604020202020204" pitchFamily="34" charset="0"/>
                        <a:cs typeface="Arial" panose="020B0604020202020204" pitchFamily="34" charset="0"/>
                      </a:endParaRPr>
                    </a:p>
                  </a:txBody>
                  <a:tcPr/>
                </a:tc>
                <a:tc>
                  <a:txBody>
                    <a:bodyPr/>
                    <a:lstStyle/>
                    <a:p>
                      <a:pPr algn="ctr"/>
                      <a:r>
                        <a:rPr lang="de-DE" b="0" dirty="0">
                          <a:latin typeface="Arial" panose="020B0604020202020204" pitchFamily="34" charset="0"/>
                          <a:cs typeface="Arial" panose="020B0604020202020204" pitchFamily="34" charset="0"/>
                        </a:rPr>
                        <a:t>Parent</a:t>
                      </a:r>
                      <a:endParaRPr lang="en-US"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582233025"/>
                  </a:ext>
                </a:extLst>
              </a:tr>
              <a:tr h="327056">
                <a:tc>
                  <a:txBody>
                    <a:bodyPr/>
                    <a:lstStyle/>
                    <a:p>
                      <a:pPr algn="ctr"/>
                      <a:r>
                        <a:rPr lang="de-DE" i="0" dirty="0">
                          <a:latin typeface="Arial" panose="020B0604020202020204" pitchFamily="34" charset="0"/>
                          <a:cs typeface="Arial" panose="020B0604020202020204" pitchFamily="34" charset="0"/>
                        </a:rPr>
                        <a:t>1</a:t>
                      </a:r>
                      <a:endParaRPr lang="en-US" i="0" dirty="0">
                        <a:latin typeface="Arial" panose="020B0604020202020204" pitchFamily="34" charset="0"/>
                        <a:cs typeface="Arial" panose="020B0604020202020204" pitchFamily="34" charset="0"/>
                      </a:endParaRPr>
                    </a:p>
                  </a:txBody>
                  <a:tcPr/>
                </a:tc>
                <a:tc>
                  <a:txBody>
                    <a:bodyPr/>
                    <a:lstStyle/>
                    <a:p>
                      <a:pPr algn="ctr"/>
                      <a:r>
                        <a:rPr lang="de-DE" i="0" dirty="0">
                          <a:latin typeface="Arial" panose="020B0604020202020204" pitchFamily="34" charset="0"/>
                          <a:cs typeface="Arial" panose="020B0604020202020204" pitchFamily="34" charset="0"/>
                        </a:rPr>
                        <a:t>T</a:t>
                      </a:r>
                      <a:endParaRPr lang="en-US" i="0" dirty="0">
                        <a:latin typeface="Arial" panose="020B0604020202020204" pitchFamily="34" charset="0"/>
                        <a:cs typeface="Arial" panose="020B0604020202020204" pitchFamily="34" charset="0"/>
                      </a:endParaRPr>
                    </a:p>
                  </a:txBody>
                  <a:tcPr/>
                </a:tc>
                <a:tc>
                  <a:txBody>
                    <a:bodyPr/>
                    <a:lstStyle/>
                    <a:p>
                      <a:pPr algn="ctr"/>
                      <a:r>
                        <a:rPr lang="de-DE" i="0" dirty="0">
                          <a:latin typeface="Arial" panose="020B0604020202020204" pitchFamily="34" charset="0"/>
                          <a:cs typeface="Arial" panose="020B0604020202020204" pitchFamily="34" charset="0"/>
                        </a:rPr>
                        <a:t>0</a:t>
                      </a:r>
                      <a:endParaRPr lang="en-US" i="0" dirty="0">
                        <a:latin typeface="Arial" panose="020B0604020202020204" pitchFamily="34" charset="0"/>
                        <a:cs typeface="Arial" panose="020B0604020202020204" pitchFamily="34" charset="0"/>
                      </a:endParaRPr>
                    </a:p>
                  </a:txBody>
                  <a:tcPr/>
                </a:tc>
                <a:tc>
                  <a:txBody>
                    <a:bodyPr/>
                    <a:lstStyle/>
                    <a:p>
                      <a:pPr algn="ctr"/>
                      <a:r>
                        <a:rPr lang="de-DE" i="0" dirty="0">
                          <a:latin typeface="Arial" panose="020B0604020202020204" pitchFamily="34" charset="0"/>
                          <a:cs typeface="Arial" panose="020B0604020202020204" pitchFamily="34" charset="0"/>
                        </a:rPr>
                        <a:t>0</a:t>
                      </a:r>
                      <a:endParaRPr lang="en-US" i="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93311195"/>
                  </a:ext>
                </a:extLst>
              </a:tr>
              <a:tr h="327056">
                <a:tc>
                  <a:txBody>
                    <a:bodyPr/>
                    <a:lstStyle/>
                    <a:p>
                      <a:pPr algn="ctr"/>
                      <a:r>
                        <a:rPr lang="de-DE" i="0" dirty="0">
                          <a:latin typeface="Arial" panose="020B0604020202020204" pitchFamily="34" charset="0"/>
                          <a:cs typeface="Arial" panose="020B0604020202020204" pitchFamily="34" charset="0"/>
                        </a:rPr>
                        <a:t>2</a:t>
                      </a:r>
                      <a:endParaRPr lang="en-US" i="0" dirty="0">
                        <a:latin typeface="Arial" panose="020B0604020202020204" pitchFamily="34" charset="0"/>
                        <a:cs typeface="Arial" panose="020B0604020202020204" pitchFamily="34" charset="0"/>
                      </a:endParaRPr>
                    </a:p>
                  </a:txBody>
                  <a:tcPr/>
                </a:tc>
                <a:tc>
                  <a:txBody>
                    <a:bodyPr/>
                    <a:lstStyle/>
                    <a:p>
                      <a:pPr algn="ctr"/>
                      <a:r>
                        <a:rPr lang="de-DE" i="0" dirty="0">
                          <a:latin typeface="Arial" panose="020B0604020202020204" pitchFamily="34" charset="0"/>
                          <a:cs typeface="Arial" panose="020B0604020202020204" pitchFamily="34" charset="0"/>
                        </a:rPr>
                        <a:t>T</a:t>
                      </a:r>
                      <a:endParaRPr lang="en-US" i="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i="0" dirty="0">
                          <a:latin typeface="Arial" panose="020B0604020202020204" pitchFamily="34" charset="0"/>
                          <a:cs typeface="Arial" panose="020B0604020202020204" pitchFamily="34" charset="0"/>
                        </a:rPr>
                        <a:t>2</a:t>
                      </a:r>
                    </a:p>
                  </a:txBody>
                  <a:tcPr/>
                </a:tc>
                <a:tc>
                  <a:txBody>
                    <a:bodyPr/>
                    <a:lstStyle/>
                    <a:p>
                      <a:pPr algn="ctr"/>
                      <a:r>
                        <a:rPr lang="de-DE" i="0" dirty="0">
                          <a:latin typeface="Arial" panose="020B0604020202020204" pitchFamily="34" charset="0"/>
                          <a:cs typeface="Arial" panose="020B0604020202020204" pitchFamily="34" charset="0"/>
                        </a:rPr>
                        <a:t>4</a:t>
                      </a:r>
                      <a:endParaRPr lang="en-US" i="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35022931"/>
                  </a:ext>
                </a:extLst>
              </a:tr>
              <a:tr h="327056">
                <a:tc>
                  <a:txBody>
                    <a:bodyPr/>
                    <a:lstStyle/>
                    <a:p>
                      <a:pPr algn="ctr"/>
                      <a:r>
                        <a:rPr lang="de-DE" i="0" dirty="0">
                          <a:latin typeface="Arial" panose="020B0604020202020204" pitchFamily="34" charset="0"/>
                          <a:cs typeface="Arial" panose="020B0604020202020204" pitchFamily="34" charset="0"/>
                        </a:rPr>
                        <a:t>3</a:t>
                      </a:r>
                      <a:endParaRPr lang="en-US" i="0" dirty="0">
                        <a:latin typeface="Arial" panose="020B0604020202020204" pitchFamily="34" charset="0"/>
                        <a:cs typeface="Arial" panose="020B0604020202020204" pitchFamily="34" charset="0"/>
                      </a:endParaRPr>
                    </a:p>
                  </a:txBody>
                  <a:tcPr/>
                </a:tc>
                <a:tc>
                  <a:txBody>
                    <a:bodyPr/>
                    <a:lstStyle/>
                    <a:p>
                      <a:pPr algn="ctr"/>
                      <a:r>
                        <a:rPr lang="de-DE" i="0" dirty="0">
                          <a:latin typeface="Arial" panose="020B0604020202020204" pitchFamily="34" charset="0"/>
                          <a:cs typeface="Arial" panose="020B0604020202020204" pitchFamily="34" charset="0"/>
                        </a:rPr>
                        <a:t>T</a:t>
                      </a:r>
                      <a:endParaRPr lang="en-US" i="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i="0" dirty="0">
                          <a:latin typeface="Arial" panose="020B0604020202020204" pitchFamily="34" charset="0"/>
                          <a:cs typeface="Arial" panose="020B0604020202020204" pitchFamily="34" charset="0"/>
                        </a:rPr>
                        <a:t>2</a:t>
                      </a:r>
                    </a:p>
                  </a:txBody>
                  <a:tcPr/>
                </a:tc>
                <a:tc>
                  <a:txBody>
                    <a:bodyPr/>
                    <a:lstStyle/>
                    <a:p>
                      <a:pPr algn="ctr"/>
                      <a:r>
                        <a:rPr lang="de-DE" i="0" dirty="0">
                          <a:latin typeface="Arial" panose="020B0604020202020204" pitchFamily="34" charset="0"/>
                          <a:cs typeface="Arial" panose="020B0604020202020204" pitchFamily="34" charset="0"/>
                        </a:rPr>
                        <a:t>2</a:t>
                      </a:r>
                      <a:endParaRPr lang="en-US" i="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41154294"/>
                  </a:ext>
                </a:extLst>
              </a:tr>
              <a:tr h="327056">
                <a:tc>
                  <a:txBody>
                    <a:bodyPr/>
                    <a:lstStyle/>
                    <a:p>
                      <a:pPr algn="ctr"/>
                      <a:r>
                        <a:rPr lang="de-DE" i="0" dirty="0">
                          <a:latin typeface="Arial" panose="020B0604020202020204" pitchFamily="34" charset="0"/>
                          <a:cs typeface="Arial" panose="020B0604020202020204" pitchFamily="34" charset="0"/>
                        </a:rPr>
                        <a:t>4</a:t>
                      </a:r>
                      <a:endParaRPr lang="en-US" i="0" dirty="0">
                        <a:latin typeface="Arial" panose="020B0604020202020204" pitchFamily="34" charset="0"/>
                        <a:cs typeface="Arial" panose="020B0604020202020204" pitchFamily="34" charset="0"/>
                      </a:endParaRPr>
                    </a:p>
                  </a:txBody>
                  <a:tcPr/>
                </a:tc>
                <a:tc>
                  <a:txBody>
                    <a:bodyPr/>
                    <a:lstStyle/>
                    <a:p>
                      <a:pPr algn="ctr"/>
                      <a:r>
                        <a:rPr lang="de-DE" i="0" dirty="0">
                          <a:latin typeface="Arial" panose="020B0604020202020204" pitchFamily="34" charset="0"/>
                          <a:cs typeface="Arial" panose="020B0604020202020204" pitchFamily="34" charset="0"/>
                        </a:rPr>
                        <a:t>T</a:t>
                      </a:r>
                      <a:endParaRPr lang="en-US" i="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i="0" dirty="0">
                          <a:latin typeface="Arial" panose="020B0604020202020204" pitchFamily="34" charset="0"/>
                          <a:cs typeface="Arial" panose="020B0604020202020204" pitchFamily="34" charset="0"/>
                        </a:rPr>
                        <a:t>1</a:t>
                      </a:r>
                    </a:p>
                  </a:txBody>
                  <a:tcPr/>
                </a:tc>
                <a:tc>
                  <a:txBody>
                    <a:bodyPr/>
                    <a:lstStyle/>
                    <a:p>
                      <a:pPr algn="ctr"/>
                      <a:r>
                        <a:rPr lang="de-DE" i="0" dirty="0">
                          <a:latin typeface="Arial" panose="020B0604020202020204" pitchFamily="34" charset="0"/>
                          <a:cs typeface="Arial" panose="020B0604020202020204" pitchFamily="34" charset="0"/>
                        </a:rPr>
                        <a:t>1</a:t>
                      </a:r>
                      <a:endParaRPr lang="en-US" i="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84912651"/>
                  </a:ext>
                </a:extLst>
              </a:tr>
              <a:tr h="327056">
                <a:tc>
                  <a:txBody>
                    <a:bodyPr/>
                    <a:lstStyle/>
                    <a:p>
                      <a:pPr algn="ctr"/>
                      <a:r>
                        <a:rPr lang="de-DE" i="0" dirty="0">
                          <a:latin typeface="Arial" panose="020B0604020202020204" pitchFamily="34" charset="0"/>
                          <a:cs typeface="Arial" panose="020B0604020202020204" pitchFamily="34" charset="0"/>
                        </a:rPr>
                        <a:t>5</a:t>
                      </a:r>
                      <a:endParaRPr lang="en-US" i="0" dirty="0">
                        <a:latin typeface="Arial" panose="020B0604020202020204" pitchFamily="34" charset="0"/>
                        <a:cs typeface="Arial" panose="020B0604020202020204" pitchFamily="34" charset="0"/>
                      </a:endParaRPr>
                    </a:p>
                  </a:txBody>
                  <a:tcPr/>
                </a:tc>
                <a:tc>
                  <a:txBody>
                    <a:bodyPr/>
                    <a:lstStyle/>
                    <a:p>
                      <a:pPr algn="ctr"/>
                      <a:r>
                        <a:rPr lang="de-DE" i="0" dirty="0">
                          <a:latin typeface="Arial" panose="020B0604020202020204" pitchFamily="34" charset="0"/>
                          <a:cs typeface="Arial" panose="020B0604020202020204" pitchFamily="34" charset="0"/>
                        </a:rPr>
                        <a:t>T</a:t>
                      </a:r>
                      <a:endParaRPr lang="en-US" i="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i="0" dirty="0">
                          <a:latin typeface="Arial" panose="020B0604020202020204" pitchFamily="34" charset="0"/>
                          <a:cs typeface="Arial" panose="020B0604020202020204" pitchFamily="34" charset="0"/>
                        </a:rPr>
                        <a:t>2</a:t>
                      </a:r>
                    </a:p>
                  </a:txBody>
                  <a:tcPr/>
                </a:tc>
                <a:tc>
                  <a:txBody>
                    <a:bodyPr/>
                    <a:lstStyle/>
                    <a:p>
                      <a:pPr algn="ctr"/>
                      <a:r>
                        <a:rPr lang="de-DE" i="0" dirty="0">
                          <a:latin typeface="Arial" panose="020B0604020202020204" pitchFamily="34" charset="0"/>
                          <a:cs typeface="Arial" panose="020B0604020202020204" pitchFamily="34" charset="0"/>
                        </a:rPr>
                        <a:t>3</a:t>
                      </a:r>
                      <a:endParaRPr lang="en-US" i="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12882942"/>
                  </a:ext>
                </a:extLst>
              </a:tr>
              <a:tr h="327056">
                <a:tc>
                  <a:txBody>
                    <a:bodyPr/>
                    <a:lstStyle/>
                    <a:p>
                      <a:pPr algn="ctr"/>
                      <a:r>
                        <a:rPr lang="de-DE" i="0" dirty="0">
                          <a:latin typeface="Arial" panose="020B0604020202020204" pitchFamily="34" charset="0"/>
                          <a:cs typeface="Arial" panose="020B0604020202020204" pitchFamily="34" charset="0"/>
                        </a:rPr>
                        <a:t>6</a:t>
                      </a:r>
                      <a:endParaRPr lang="en-US" i="0" dirty="0">
                        <a:latin typeface="Arial" panose="020B0604020202020204" pitchFamily="34" charset="0"/>
                        <a:cs typeface="Arial" panose="020B0604020202020204" pitchFamily="34" charset="0"/>
                      </a:endParaRPr>
                    </a:p>
                  </a:txBody>
                  <a:tcPr/>
                </a:tc>
                <a:tc>
                  <a:txBody>
                    <a:bodyPr/>
                    <a:lstStyle/>
                    <a:p>
                      <a:pPr algn="ctr"/>
                      <a:r>
                        <a:rPr lang="de-DE" i="0" dirty="0">
                          <a:latin typeface="Arial" panose="020B0604020202020204" pitchFamily="34" charset="0"/>
                          <a:cs typeface="Arial" panose="020B0604020202020204" pitchFamily="34" charset="0"/>
                        </a:rPr>
                        <a:t>T</a:t>
                      </a:r>
                      <a:endParaRPr lang="en-US" i="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i="0" dirty="0">
                          <a:latin typeface="Arial" panose="020B0604020202020204" pitchFamily="34" charset="0"/>
                          <a:cs typeface="Arial" panose="020B0604020202020204" pitchFamily="34" charset="0"/>
                        </a:rPr>
                        <a:t>1</a:t>
                      </a:r>
                    </a:p>
                  </a:txBody>
                  <a:tcPr/>
                </a:tc>
                <a:tc>
                  <a:txBody>
                    <a:bodyPr/>
                    <a:lstStyle/>
                    <a:p>
                      <a:pPr algn="ctr"/>
                      <a:r>
                        <a:rPr lang="de-DE" i="0" dirty="0">
                          <a:latin typeface="Arial" panose="020B0604020202020204" pitchFamily="34" charset="0"/>
                          <a:cs typeface="Arial" panose="020B0604020202020204" pitchFamily="34" charset="0"/>
                        </a:rPr>
                        <a:t>2</a:t>
                      </a:r>
                      <a:endParaRPr lang="en-US" i="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08361270"/>
                  </a:ext>
                </a:extLst>
              </a:tr>
              <a:tr h="327056">
                <a:tc>
                  <a:txBody>
                    <a:bodyPr/>
                    <a:lstStyle/>
                    <a:p>
                      <a:pPr algn="ctr"/>
                      <a:r>
                        <a:rPr lang="de-DE" i="0" dirty="0">
                          <a:latin typeface="Arial" panose="020B0604020202020204" pitchFamily="34" charset="0"/>
                          <a:cs typeface="Arial" panose="020B0604020202020204" pitchFamily="34" charset="0"/>
                        </a:rPr>
                        <a:t>7</a:t>
                      </a:r>
                      <a:endParaRPr lang="en-US" i="0" dirty="0">
                        <a:latin typeface="Arial" panose="020B0604020202020204" pitchFamily="34" charset="0"/>
                        <a:cs typeface="Arial" panose="020B0604020202020204" pitchFamily="34" charset="0"/>
                      </a:endParaRPr>
                    </a:p>
                  </a:txBody>
                  <a:tcPr/>
                </a:tc>
                <a:tc>
                  <a:txBody>
                    <a:bodyPr/>
                    <a:lstStyle/>
                    <a:p>
                      <a:pPr algn="ctr"/>
                      <a:r>
                        <a:rPr lang="de-DE" i="0" dirty="0">
                          <a:latin typeface="Arial" panose="020B0604020202020204" pitchFamily="34" charset="0"/>
                          <a:cs typeface="Arial" panose="020B0604020202020204" pitchFamily="34" charset="0"/>
                        </a:rPr>
                        <a:t>F</a:t>
                      </a:r>
                      <a:endParaRPr lang="en-US" i="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i="0" dirty="0">
                          <a:latin typeface="Arial" panose="020B0604020202020204" pitchFamily="34" charset="0"/>
                          <a:cs typeface="Arial" panose="020B0604020202020204" pitchFamily="34" charset="0"/>
                        </a:rPr>
                        <a:t>4</a:t>
                      </a:r>
                    </a:p>
                  </a:txBody>
                  <a:tcPr/>
                </a:tc>
                <a:tc>
                  <a:txBody>
                    <a:bodyPr/>
                    <a:lstStyle/>
                    <a:p>
                      <a:pPr algn="ctr"/>
                      <a:r>
                        <a:rPr lang="de-DE" i="0" dirty="0">
                          <a:latin typeface="Arial" panose="020B0604020202020204" pitchFamily="34" charset="0"/>
                          <a:cs typeface="Arial" panose="020B0604020202020204" pitchFamily="34" charset="0"/>
                        </a:rPr>
                        <a:t>5</a:t>
                      </a:r>
                      <a:endParaRPr lang="en-US" i="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4174048"/>
                  </a:ext>
                </a:extLst>
              </a:tr>
              <a:tr h="327056">
                <a:tc>
                  <a:txBody>
                    <a:bodyPr/>
                    <a:lstStyle/>
                    <a:p>
                      <a:pPr algn="ctr"/>
                      <a:r>
                        <a:rPr lang="de-DE" i="0" dirty="0">
                          <a:latin typeface="Arial" panose="020B0604020202020204" pitchFamily="34" charset="0"/>
                          <a:cs typeface="Arial" panose="020B0604020202020204" pitchFamily="34" charset="0"/>
                        </a:rPr>
                        <a:t>8</a:t>
                      </a:r>
                      <a:endParaRPr lang="en-US" i="0" dirty="0">
                        <a:latin typeface="Arial" panose="020B0604020202020204" pitchFamily="34" charset="0"/>
                        <a:cs typeface="Arial" panose="020B0604020202020204" pitchFamily="34" charset="0"/>
                      </a:endParaRPr>
                    </a:p>
                  </a:txBody>
                  <a:tcPr/>
                </a:tc>
                <a:tc>
                  <a:txBody>
                    <a:bodyPr/>
                    <a:lstStyle/>
                    <a:p>
                      <a:pPr algn="ctr"/>
                      <a:r>
                        <a:rPr lang="de-DE" i="0" dirty="0">
                          <a:latin typeface="Arial" panose="020B0604020202020204" pitchFamily="34" charset="0"/>
                          <a:cs typeface="Arial" panose="020B0604020202020204" pitchFamily="34" charset="0"/>
                        </a:rPr>
                        <a:t>T</a:t>
                      </a:r>
                      <a:endParaRPr lang="en-US" i="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i="0" dirty="0">
                          <a:latin typeface="Arial" panose="020B0604020202020204" pitchFamily="34" charset="0"/>
                          <a:cs typeface="Arial" panose="020B0604020202020204" pitchFamily="34" charset="0"/>
                        </a:rPr>
                        <a:t>1</a:t>
                      </a:r>
                    </a:p>
                  </a:txBody>
                  <a:tcPr/>
                </a:tc>
                <a:tc>
                  <a:txBody>
                    <a:bodyPr/>
                    <a:lstStyle/>
                    <a:p>
                      <a:pPr algn="ctr"/>
                      <a:r>
                        <a:rPr lang="de-DE" i="0" dirty="0">
                          <a:latin typeface="Arial" panose="020B0604020202020204" pitchFamily="34" charset="0"/>
                          <a:cs typeface="Arial" panose="020B0604020202020204" pitchFamily="34" charset="0"/>
                        </a:rPr>
                        <a:t>5</a:t>
                      </a:r>
                      <a:endParaRPr lang="en-US" i="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157261637"/>
                  </a:ext>
                </a:extLst>
              </a:tr>
              <a:tr h="327056">
                <a:tc>
                  <a:txBody>
                    <a:bodyPr/>
                    <a:lstStyle/>
                    <a:p>
                      <a:pPr algn="ctr"/>
                      <a:r>
                        <a:rPr lang="de-DE" i="0" dirty="0">
                          <a:latin typeface="Arial" panose="020B0604020202020204" pitchFamily="34" charset="0"/>
                          <a:cs typeface="Arial" panose="020B0604020202020204" pitchFamily="34" charset="0"/>
                        </a:rPr>
                        <a:t>9</a:t>
                      </a:r>
                      <a:endParaRPr lang="en-US" i="0" dirty="0">
                        <a:latin typeface="Arial" panose="020B0604020202020204" pitchFamily="34" charset="0"/>
                        <a:cs typeface="Arial" panose="020B0604020202020204" pitchFamily="34" charset="0"/>
                      </a:endParaRPr>
                    </a:p>
                  </a:txBody>
                  <a:tcPr/>
                </a:tc>
                <a:tc>
                  <a:txBody>
                    <a:bodyPr/>
                    <a:lstStyle/>
                    <a:p>
                      <a:pPr algn="ctr"/>
                      <a:r>
                        <a:rPr lang="de-DE" i="0" dirty="0">
                          <a:latin typeface="Arial" panose="020B0604020202020204" pitchFamily="34" charset="0"/>
                          <a:cs typeface="Arial" panose="020B0604020202020204" pitchFamily="34" charset="0"/>
                        </a:rPr>
                        <a:t>F</a:t>
                      </a:r>
                      <a:endParaRPr lang="en-US" i="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i="0" dirty="0">
                          <a:latin typeface="Arial" panose="020B0604020202020204" pitchFamily="34" charset="0"/>
                          <a:cs typeface="Arial" panose="020B0604020202020204" pitchFamily="34" charset="0"/>
                        </a:rPr>
                        <a:t>3</a:t>
                      </a:r>
                    </a:p>
                  </a:txBody>
                  <a:tcPr/>
                </a:tc>
                <a:tc>
                  <a:txBody>
                    <a:bodyPr/>
                    <a:lstStyle/>
                    <a:p>
                      <a:pPr algn="ctr"/>
                      <a:r>
                        <a:rPr lang="de-DE" i="0" dirty="0">
                          <a:latin typeface="Arial" panose="020B0604020202020204" pitchFamily="34" charset="0"/>
                          <a:cs typeface="Arial" panose="020B0604020202020204" pitchFamily="34" charset="0"/>
                        </a:rPr>
                        <a:t>8</a:t>
                      </a:r>
                      <a:endParaRPr lang="en-US" i="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984178660"/>
                  </a:ext>
                </a:extLst>
              </a:tr>
            </a:tbl>
          </a:graphicData>
        </a:graphic>
      </p:graphicFrame>
      <p:pic>
        <p:nvPicPr>
          <p:cNvPr id="8" name="Picture 7"/>
          <p:cNvPicPr>
            <a:picLocks noChangeAspect="1"/>
          </p:cNvPicPr>
          <p:nvPr/>
        </p:nvPicPr>
        <p:blipFill>
          <a:blip r:embed="rId3"/>
          <a:stretch>
            <a:fillRect/>
          </a:stretch>
        </p:blipFill>
        <p:spPr>
          <a:xfrm>
            <a:off x="7049060" y="944181"/>
            <a:ext cx="2038350" cy="3981450"/>
          </a:xfrm>
          <a:prstGeom prst="rect">
            <a:avLst/>
          </a:prstGeom>
        </p:spPr>
      </p:pic>
    </p:spTree>
    <p:extLst>
      <p:ext uri="{BB962C8B-B14F-4D97-AF65-F5344CB8AC3E}">
        <p14:creationId xmlns:p14="http://schemas.microsoft.com/office/powerpoint/2010/main" val="373411094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Prim’s Algorithm: overview</a:t>
            </a:r>
          </a:p>
        </p:txBody>
      </p:sp>
      <p:sp>
        <p:nvSpPr>
          <p:cNvPr id="3" name="Content Placeholder 2"/>
          <p:cNvSpPr>
            <a:spLocks noGrp="1"/>
          </p:cNvSpPr>
          <p:nvPr>
            <p:ph idx="1"/>
          </p:nvPr>
        </p:nvSpPr>
        <p:spPr>
          <a:xfrm>
            <a:off x="565150" y="931984"/>
            <a:ext cx="7886700" cy="4998795"/>
          </a:xfrm>
        </p:spPr>
        <p:txBody>
          <a:bodyPr/>
          <a:lstStyle/>
          <a:p>
            <a:r>
              <a:rPr lang="en-US" dirty="0"/>
              <a:t>Visit vertex 9</a:t>
            </a:r>
          </a:p>
          <a:p>
            <a:pPr lvl="1"/>
            <a:r>
              <a:rPr lang="en-US" dirty="0"/>
              <a:t>no updates</a:t>
            </a:r>
          </a:p>
          <a:p>
            <a:pPr lvl="1"/>
            <a:r>
              <a:rPr lang="en-GB" dirty="0"/>
              <a:t>no change to the tree</a:t>
            </a:r>
          </a:p>
          <a:p>
            <a:pPr lvl="1"/>
            <a:r>
              <a:rPr lang="en-GB" dirty="0"/>
              <a:t>select vertex with minimum weight</a:t>
            </a:r>
            <a:endParaRPr lang="en-US" dirty="0"/>
          </a:p>
        </p:txBody>
      </p:sp>
      <p:sp>
        <p:nvSpPr>
          <p:cNvPr id="4" name="Slide Number Placeholder 3"/>
          <p:cNvSpPr>
            <a:spLocks noGrp="1"/>
          </p:cNvSpPr>
          <p:nvPr>
            <p:ph type="sldNum" sz="quarter" idx="10"/>
          </p:nvPr>
        </p:nvSpPr>
        <p:spPr/>
        <p:txBody>
          <a:bodyPr/>
          <a:lstStyle/>
          <a:p>
            <a:pPr>
              <a:defRPr/>
            </a:pPr>
            <a:fld id="{1F4BC561-BCEA-4F0B-95C2-8CA863EDD649}" type="slidenum">
              <a:rPr lang="de-DE" altLang="zh-CN" smtClean="0"/>
              <a:pPr>
                <a:defRPr/>
              </a:pPr>
              <a:t>19</a:t>
            </a:fld>
            <a:endParaRPr lang="de-DE" altLang="zh-CN" dirty="0"/>
          </a:p>
        </p:txBody>
      </p:sp>
      <p:pic>
        <p:nvPicPr>
          <p:cNvPr id="5" name="Picture 4"/>
          <p:cNvPicPr>
            <a:picLocks noChangeAspect="1"/>
          </p:cNvPicPr>
          <p:nvPr/>
        </p:nvPicPr>
        <p:blipFill>
          <a:blip r:embed="rId2"/>
          <a:stretch>
            <a:fillRect/>
          </a:stretch>
        </p:blipFill>
        <p:spPr>
          <a:xfrm>
            <a:off x="3975660" y="3371151"/>
            <a:ext cx="3050615" cy="3108960"/>
          </a:xfrm>
          <a:prstGeom prst="rect">
            <a:avLst/>
          </a:prstGeom>
        </p:spPr>
      </p:pic>
      <p:graphicFrame>
        <p:nvGraphicFramePr>
          <p:cNvPr id="7" name="Table 6"/>
          <p:cNvGraphicFramePr>
            <a:graphicFrameLocks noGrp="1"/>
          </p:cNvGraphicFramePr>
          <p:nvPr/>
        </p:nvGraphicFramePr>
        <p:xfrm>
          <a:off x="35168" y="2822511"/>
          <a:ext cx="3917707" cy="3657600"/>
        </p:xfrm>
        <a:graphic>
          <a:graphicData uri="http://schemas.openxmlformats.org/drawingml/2006/table">
            <a:tbl>
              <a:tblPr firstRow="1" bandRow="1">
                <a:tableStyleId>{5C22544A-7EE6-4342-B048-85BDC9FD1C3A}</a:tableStyleId>
              </a:tblPr>
              <a:tblGrid>
                <a:gridCol w="941026">
                  <a:extLst>
                    <a:ext uri="{9D8B030D-6E8A-4147-A177-3AD203B41FA5}">
                      <a16:colId xmlns:a16="http://schemas.microsoft.com/office/drawing/2014/main" val="144836549"/>
                    </a:ext>
                  </a:extLst>
                </a:gridCol>
                <a:gridCol w="963243">
                  <a:extLst>
                    <a:ext uri="{9D8B030D-6E8A-4147-A177-3AD203B41FA5}">
                      <a16:colId xmlns:a16="http://schemas.microsoft.com/office/drawing/2014/main" val="3991611600"/>
                    </a:ext>
                  </a:extLst>
                </a:gridCol>
                <a:gridCol w="1081454">
                  <a:extLst>
                    <a:ext uri="{9D8B030D-6E8A-4147-A177-3AD203B41FA5}">
                      <a16:colId xmlns:a16="http://schemas.microsoft.com/office/drawing/2014/main" val="4223183080"/>
                    </a:ext>
                  </a:extLst>
                </a:gridCol>
                <a:gridCol w="931984">
                  <a:extLst>
                    <a:ext uri="{9D8B030D-6E8A-4147-A177-3AD203B41FA5}">
                      <a16:colId xmlns:a16="http://schemas.microsoft.com/office/drawing/2014/main" val="1320372695"/>
                    </a:ext>
                  </a:extLst>
                </a:gridCol>
              </a:tblGrid>
              <a:tr h="327056">
                <a:tc>
                  <a:txBody>
                    <a:bodyPr/>
                    <a:lstStyle/>
                    <a:p>
                      <a:pPr algn="ctr"/>
                      <a:r>
                        <a:rPr lang="de-DE" b="0" dirty="0">
                          <a:latin typeface="Arial" panose="020B0604020202020204" pitchFamily="34" charset="0"/>
                          <a:cs typeface="Arial" panose="020B0604020202020204" pitchFamily="34" charset="0"/>
                        </a:rPr>
                        <a:t>Vertex</a:t>
                      </a:r>
                      <a:endParaRPr lang="en-US" b="0" dirty="0">
                        <a:latin typeface="Arial" panose="020B0604020202020204" pitchFamily="34" charset="0"/>
                        <a:cs typeface="Arial" panose="020B0604020202020204" pitchFamily="34" charset="0"/>
                      </a:endParaRPr>
                    </a:p>
                  </a:txBody>
                  <a:tcPr/>
                </a:tc>
                <a:tc>
                  <a:txBody>
                    <a:bodyPr/>
                    <a:lstStyle/>
                    <a:p>
                      <a:pPr algn="ctr"/>
                      <a:r>
                        <a:rPr lang="de-DE" b="0" dirty="0">
                          <a:latin typeface="Arial" panose="020B0604020202020204" pitchFamily="34" charset="0"/>
                          <a:cs typeface="Arial" panose="020B0604020202020204" pitchFamily="34" charset="0"/>
                        </a:rPr>
                        <a:t>Visited</a:t>
                      </a:r>
                      <a:endParaRPr lang="en-US" b="0" dirty="0">
                        <a:latin typeface="Arial" panose="020B0604020202020204" pitchFamily="34" charset="0"/>
                        <a:cs typeface="Arial" panose="020B0604020202020204" pitchFamily="34" charset="0"/>
                      </a:endParaRPr>
                    </a:p>
                  </a:txBody>
                  <a:tcPr/>
                </a:tc>
                <a:tc>
                  <a:txBody>
                    <a:bodyPr/>
                    <a:lstStyle/>
                    <a:p>
                      <a:pPr algn="ctr"/>
                      <a:r>
                        <a:rPr lang="de-DE" b="0" dirty="0">
                          <a:latin typeface="Arial" panose="020B0604020202020204" pitchFamily="34" charset="0"/>
                          <a:cs typeface="Arial" panose="020B0604020202020204" pitchFamily="34" charset="0"/>
                        </a:rPr>
                        <a:t>Distance</a:t>
                      </a:r>
                      <a:endParaRPr lang="en-US" b="0" dirty="0">
                        <a:latin typeface="Arial" panose="020B0604020202020204" pitchFamily="34" charset="0"/>
                        <a:cs typeface="Arial" panose="020B0604020202020204" pitchFamily="34" charset="0"/>
                      </a:endParaRPr>
                    </a:p>
                  </a:txBody>
                  <a:tcPr/>
                </a:tc>
                <a:tc>
                  <a:txBody>
                    <a:bodyPr/>
                    <a:lstStyle/>
                    <a:p>
                      <a:pPr algn="ctr"/>
                      <a:r>
                        <a:rPr lang="de-DE" b="0" dirty="0">
                          <a:latin typeface="Arial" panose="020B0604020202020204" pitchFamily="34" charset="0"/>
                          <a:cs typeface="Arial" panose="020B0604020202020204" pitchFamily="34" charset="0"/>
                        </a:rPr>
                        <a:t>Parent</a:t>
                      </a:r>
                      <a:endParaRPr lang="en-US"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582233025"/>
                  </a:ext>
                </a:extLst>
              </a:tr>
              <a:tr h="327056">
                <a:tc>
                  <a:txBody>
                    <a:bodyPr/>
                    <a:lstStyle/>
                    <a:p>
                      <a:pPr algn="ctr"/>
                      <a:r>
                        <a:rPr lang="de-DE" i="0" dirty="0">
                          <a:latin typeface="Arial" panose="020B0604020202020204" pitchFamily="34" charset="0"/>
                          <a:cs typeface="Arial" panose="020B0604020202020204" pitchFamily="34" charset="0"/>
                        </a:rPr>
                        <a:t>1</a:t>
                      </a:r>
                      <a:endParaRPr lang="en-US" i="0" dirty="0">
                        <a:latin typeface="Arial" panose="020B0604020202020204" pitchFamily="34" charset="0"/>
                        <a:cs typeface="Arial" panose="020B0604020202020204" pitchFamily="34" charset="0"/>
                      </a:endParaRPr>
                    </a:p>
                  </a:txBody>
                  <a:tcPr/>
                </a:tc>
                <a:tc>
                  <a:txBody>
                    <a:bodyPr/>
                    <a:lstStyle/>
                    <a:p>
                      <a:pPr algn="ctr"/>
                      <a:r>
                        <a:rPr lang="de-DE" i="0" dirty="0">
                          <a:latin typeface="Arial" panose="020B0604020202020204" pitchFamily="34" charset="0"/>
                          <a:cs typeface="Arial" panose="020B0604020202020204" pitchFamily="34" charset="0"/>
                        </a:rPr>
                        <a:t>T</a:t>
                      </a:r>
                      <a:endParaRPr lang="en-US" i="0" dirty="0">
                        <a:latin typeface="Arial" panose="020B0604020202020204" pitchFamily="34" charset="0"/>
                        <a:cs typeface="Arial" panose="020B0604020202020204" pitchFamily="34" charset="0"/>
                      </a:endParaRPr>
                    </a:p>
                  </a:txBody>
                  <a:tcPr/>
                </a:tc>
                <a:tc>
                  <a:txBody>
                    <a:bodyPr/>
                    <a:lstStyle/>
                    <a:p>
                      <a:pPr algn="ctr"/>
                      <a:r>
                        <a:rPr lang="de-DE" i="0" dirty="0">
                          <a:latin typeface="Arial" panose="020B0604020202020204" pitchFamily="34" charset="0"/>
                          <a:cs typeface="Arial" panose="020B0604020202020204" pitchFamily="34" charset="0"/>
                        </a:rPr>
                        <a:t>0</a:t>
                      </a:r>
                      <a:endParaRPr lang="en-US" i="0" dirty="0">
                        <a:latin typeface="Arial" panose="020B0604020202020204" pitchFamily="34" charset="0"/>
                        <a:cs typeface="Arial" panose="020B0604020202020204" pitchFamily="34" charset="0"/>
                      </a:endParaRPr>
                    </a:p>
                  </a:txBody>
                  <a:tcPr/>
                </a:tc>
                <a:tc>
                  <a:txBody>
                    <a:bodyPr/>
                    <a:lstStyle/>
                    <a:p>
                      <a:pPr algn="ctr"/>
                      <a:r>
                        <a:rPr lang="de-DE" i="0" dirty="0">
                          <a:latin typeface="Arial" panose="020B0604020202020204" pitchFamily="34" charset="0"/>
                          <a:cs typeface="Arial" panose="020B0604020202020204" pitchFamily="34" charset="0"/>
                        </a:rPr>
                        <a:t>0</a:t>
                      </a:r>
                      <a:endParaRPr lang="en-US" i="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93311195"/>
                  </a:ext>
                </a:extLst>
              </a:tr>
              <a:tr h="327056">
                <a:tc>
                  <a:txBody>
                    <a:bodyPr/>
                    <a:lstStyle/>
                    <a:p>
                      <a:pPr algn="ctr"/>
                      <a:r>
                        <a:rPr lang="de-DE" i="0" dirty="0">
                          <a:latin typeface="Arial" panose="020B0604020202020204" pitchFamily="34" charset="0"/>
                          <a:cs typeface="Arial" panose="020B0604020202020204" pitchFamily="34" charset="0"/>
                        </a:rPr>
                        <a:t>2</a:t>
                      </a:r>
                      <a:endParaRPr lang="en-US" i="0" dirty="0">
                        <a:latin typeface="Arial" panose="020B0604020202020204" pitchFamily="34" charset="0"/>
                        <a:cs typeface="Arial" panose="020B0604020202020204" pitchFamily="34" charset="0"/>
                      </a:endParaRPr>
                    </a:p>
                  </a:txBody>
                  <a:tcPr/>
                </a:tc>
                <a:tc>
                  <a:txBody>
                    <a:bodyPr/>
                    <a:lstStyle/>
                    <a:p>
                      <a:pPr algn="ctr"/>
                      <a:r>
                        <a:rPr lang="de-DE" i="0" dirty="0">
                          <a:latin typeface="Arial" panose="020B0604020202020204" pitchFamily="34" charset="0"/>
                          <a:cs typeface="Arial" panose="020B0604020202020204" pitchFamily="34" charset="0"/>
                        </a:rPr>
                        <a:t>T</a:t>
                      </a:r>
                      <a:endParaRPr lang="en-US" i="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i="0" dirty="0">
                          <a:latin typeface="Arial" panose="020B0604020202020204" pitchFamily="34" charset="0"/>
                          <a:cs typeface="Arial" panose="020B0604020202020204" pitchFamily="34" charset="0"/>
                        </a:rPr>
                        <a:t>2</a:t>
                      </a:r>
                    </a:p>
                  </a:txBody>
                  <a:tcPr/>
                </a:tc>
                <a:tc>
                  <a:txBody>
                    <a:bodyPr/>
                    <a:lstStyle/>
                    <a:p>
                      <a:pPr algn="ctr"/>
                      <a:r>
                        <a:rPr lang="de-DE" i="0" dirty="0">
                          <a:latin typeface="Arial" panose="020B0604020202020204" pitchFamily="34" charset="0"/>
                          <a:cs typeface="Arial" panose="020B0604020202020204" pitchFamily="34" charset="0"/>
                        </a:rPr>
                        <a:t>4</a:t>
                      </a:r>
                      <a:endParaRPr lang="en-US" i="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35022931"/>
                  </a:ext>
                </a:extLst>
              </a:tr>
              <a:tr h="327056">
                <a:tc>
                  <a:txBody>
                    <a:bodyPr/>
                    <a:lstStyle/>
                    <a:p>
                      <a:pPr algn="ctr"/>
                      <a:r>
                        <a:rPr lang="de-DE" i="0" dirty="0">
                          <a:latin typeface="Arial" panose="020B0604020202020204" pitchFamily="34" charset="0"/>
                          <a:cs typeface="Arial" panose="020B0604020202020204" pitchFamily="34" charset="0"/>
                        </a:rPr>
                        <a:t>3</a:t>
                      </a:r>
                      <a:endParaRPr lang="en-US" i="0" dirty="0">
                        <a:latin typeface="Arial" panose="020B0604020202020204" pitchFamily="34" charset="0"/>
                        <a:cs typeface="Arial" panose="020B0604020202020204" pitchFamily="34" charset="0"/>
                      </a:endParaRPr>
                    </a:p>
                  </a:txBody>
                  <a:tcPr/>
                </a:tc>
                <a:tc>
                  <a:txBody>
                    <a:bodyPr/>
                    <a:lstStyle/>
                    <a:p>
                      <a:pPr algn="ctr"/>
                      <a:r>
                        <a:rPr lang="de-DE" i="0" dirty="0">
                          <a:latin typeface="Arial" panose="020B0604020202020204" pitchFamily="34" charset="0"/>
                          <a:cs typeface="Arial" panose="020B0604020202020204" pitchFamily="34" charset="0"/>
                        </a:rPr>
                        <a:t>T</a:t>
                      </a:r>
                      <a:endParaRPr lang="en-US" i="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i="0" dirty="0">
                          <a:latin typeface="Arial" panose="020B0604020202020204" pitchFamily="34" charset="0"/>
                          <a:cs typeface="Arial" panose="020B0604020202020204" pitchFamily="34" charset="0"/>
                        </a:rPr>
                        <a:t>2</a:t>
                      </a:r>
                    </a:p>
                  </a:txBody>
                  <a:tcPr/>
                </a:tc>
                <a:tc>
                  <a:txBody>
                    <a:bodyPr/>
                    <a:lstStyle/>
                    <a:p>
                      <a:pPr algn="ctr"/>
                      <a:r>
                        <a:rPr lang="de-DE" i="0" dirty="0">
                          <a:latin typeface="Arial" panose="020B0604020202020204" pitchFamily="34" charset="0"/>
                          <a:cs typeface="Arial" panose="020B0604020202020204" pitchFamily="34" charset="0"/>
                        </a:rPr>
                        <a:t>2</a:t>
                      </a:r>
                      <a:endParaRPr lang="en-US" i="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41154294"/>
                  </a:ext>
                </a:extLst>
              </a:tr>
              <a:tr h="327056">
                <a:tc>
                  <a:txBody>
                    <a:bodyPr/>
                    <a:lstStyle/>
                    <a:p>
                      <a:pPr algn="ctr"/>
                      <a:r>
                        <a:rPr lang="de-DE" i="0" dirty="0">
                          <a:latin typeface="Arial" panose="020B0604020202020204" pitchFamily="34" charset="0"/>
                          <a:cs typeface="Arial" panose="020B0604020202020204" pitchFamily="34" charset="0"/>
                        </a:rPr>
                        <a:t>4</a:t>
                      </a:r>
                      <a:endParaRPr lang="en-US" i="0" dirty="0">
                        <a:latin typeface="Arial" panose="020B0604020202020204" pitchFamily="34" charset="0"/>
                        <a:cs typeface="Arial" panose="020B0604020202020204" pitchFamily="34" charset="0"/>
                      </a:endParaRPr>
                    </a:p>
                  </a:txBody>
                  <a:tcPr/>
                </a:tc>
                <a:tc>
                  <a:txBody>
                    <a:bodyPr/>
                    <a:lstStyle/>
                    <a:p>
                      <a:pPr algn="ctr"/>
                      <a:r>
                        <a:rPr lang="de-DE" i="0" dirty="0">
                          <a:latin typeface="Arial" panose="020B0604020202020204" pitchFamily="34" charset="0"/>
                          <a:cs typeface="Arial" panose="020B0604020202020204" pitchFamily="34" charset="0"/>
                        </a:rPr>
                        <a:t>T</a:t>
                      </a:r>
                      <a:endParaRPr lang="en-US" i="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i="0" dirty="0">
                          <a:latin typeface="Arial" panose="020B0604020202020204" pitchFamily="34" charset="0"/>
                          <a:cs typeface="Arial" panose="020B0604020202020204" pitchFamily="34" charset="0"/>
                        </a:rPr>
                        <a:t>1</a:t>
                      </a:r>
                    </a:p>
                  </a:txBody>
                  <a:tcPr/>
                </a:tc>
                <a:tc>
                  <a:txBody>
                    <a:bodyPr/>
                    <a:lstStyle/>
                    <a:p>
                      <a:pPr algn="ctr"/>
                      <a:r>
                        <a:rPr lang="de-DE" i="0" dirty="0">
                          <a:latin typeface="Arial" panose="020B0604020202020204" pitchFamily="34" charset="0"/>
                          <a:cs typeface="Arial" panose="020B0604020202020204" pitchFamily="34" charset="0"/>
                        </a:rPr>
                        <a:t>1</a:t>
                      </a:r>
                      <a:endParaRPr lang="en-US" i="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84912651"/>
                  </a:ext>
                </a:extLst>
              </a:tr>
              <a:tr h="327056">
                <a:tc>
                  <a:txBody>
                    <a:bodyPr/>
                    <a:lstStyle/>
                    <a:p>
                      <a:pPr algn="ctr"/>
                      <a:r>
                        <a:rPr lang="de-DE" i="0" dirty="0">
                          <a:latin typeface="Arial" panose="020B0604020202020204" pitchFamily="34" charset="0"/>
                          <a:cs typeface="Arial" panose="020B0604020202020204" pitchFamily="34" charset="0"/>
                        </a:rPr>
                        <a:t>5</a:t>
                      </a:r>
                      <a:endParaRPr lang="en-US" i="0" dirty="0">
                        <a:latin typeface="Arial" panose="020B0604020202020204" pitchFamily="34" charset="0"/>
                        <a:cs typeface="Arial" panose="020B0604020202020204" pitchFamily="34" charset="0"/>
                      </a:endParaRPr>
                    </a:p>
                  </a:txBody>
                  <a:tcPr/>
                </a:tc>
                <a:tc>
                  <a:txBody>
                    <a:bodyPr/>
                    <a:lstStyle/>
                    <a:p>
                      <a:pPr algn="ctr"/>
                      <a:r>
                        <a:rPr lang="de-DE" i="0" dirty="0">
                          <a:latin typeface="Arial" panose="020B0604020202020204" pitchFamily="34" charset="0"/>
                          <a:cs typeface="Arial" panose="020B0604020202020204" pitchFamily="34" charset="0"/>
                        </a:rPr>
                        <a:t>T</a:t>
                      </a:r>
                      <a:endParaRPr lang="en-US" i="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i="0" dirty="0">
                          <a:latin typeface="Arial" panose="020B0604020202020204" pitchFamily="34" charset="0"/>
                          <a:cs typeface="Arial" panose="020B0604020202020204" pitchFamily="34" charset="0"/>
                        </a:rPr>
                        <a:t>2</a:t>
                      </a:r>
                    </a:p>
                  </a:txBody>
                  <a:tcPr/>
                </a:tc>
                <a:tc>
                  <a:txBody>
                    <a:bodyPr/>
                    <a:lstStyle/>
                    <a:p>
                      <a:pPr algn="ctr"/>
                      <a:r>
                        <a:rPr lang="de-DE" i="0" dirty="0">
                          <a:latin typeface="Arial" panose="020B0604020202020204" pitchFamily="34" charset="0"/>
                          <a:cs typeface="Arial" panose="020B0604020202020204" pitchFamily="34" charset="0"/>
                        </a:rPr>
                        <a:t>3</a:t>
                      </a:r>
                      <a:endParaRPr lang="en-US" i="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12882942"/>
                  </a:ext>
                </a:extLst>
              </a:tr>
              <a:tr h="327056">
                <a:tc>
                  <a:txBody>
                    <a:bodyPr/>
                    <a:lstStyle/>
                    <a:p>
                      <a:pPr algn="ctr"/>
                      <a:r>
                        <a:rPr lang="de-DE" i="0" dirty="0">
                          <a:latin typeface="Arial" panose="020B0604020202020204" pitchFamily="34" charset="0"/>
                          <a:cs typeface="Arial" panose="020B0604020202020204" pitchFamily="34" charset="0"/>
                        </a:rPr>
                        <a:t>6</a:t>
                      </a:r>
                      <a:endParaRPr lang="en-US" i="0" dirty="0">
                        <a:latin typeface="Arial" panose="020B0604020202020204" pitchFamily="34" charset="0"/>
                        <a:cs typeface="Arial" panose="020B0604020202020204" pitchFamily="34" charset="0"/>
                      </a:endParaRPr>
                    </a:p>
                  </a:txBody>
                  <a:tcPr/>
                </a:tc>
                <a:tc>
                  <a:txBody>
                    <a:bodyPr/>
                    <a:lstStyle/>
                    <a:p>
                      <a:pPr algn="ctr"/>
                      <a:r>
                        <a:rPr lang="de-DE" i="0" dirty="0">
                          <a:latin typeface="Arial" panose="020B0604020202020204" pitchFamily="34" charset="0"/>
                          <a:cs typeface="Arial" panose="020B0604020202020204" pitchFamily="34" charset="0"/>
                        </a:rPr>
                        <a:t>T</a:t>
                      </a:r>
                      <a:endParaRPr lang="en-US" i="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i="0" dirty="0">
                          <a:latin typeface="Arial" panose="020B0604020202020204" pitchFamily="34" charset="0"/>
                          <a:cs typeface="Arial" panose="020B0604020202020204" pitchFamily="34" charset="0"/>
                        </a:rPr>
                        <a:t>1</a:t>
                      </a:r>
                    </a:p>
                  </a:txBody>
                  <a:tcPr/>
                </a:tc>
                <a:tc>
                  <a:txBody>
                    <a:bodyPr/>
                    <a:lstStyle/>
                    <a:p>
                      <a:pPr algn="ctr"/>
                      <a:r>
                        <a:rPr lang="de-DE" i="0" dirty="0">
                          <a:latin typeface="Arial" panose="020B0604020202020204" pitchFamily="34" charset="0"/>
                          <a:cs typeface="Arial" panose="020B0604020202020204" pitchFamily="34" charset="0"/>
                        </a:rPr>
                        <a:t>2</a:t>
                      </a:r>
                      <a:endParaRPr lang="en-US" i="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08361270"/>
                  </a:ext>
                </a:extLst>
              </a:tr>
              <a:tr h="327056">
                <a:tc>
                  <a:txBody>
                    <a:bodyPr/>
                    <a:lstStyle/>
                    <a:p>
                      <a:pPr algn="ctr"/>
                      <a:r>
                        <a:rPr lang="de-DE" i="0" dirty="0">
                          <a:latin typeface="Arial" panose="020B0604020202020204" pitchFamily="34" charset="0"/>
                          <a:cs typeface="Arial" panose="020B0604020202020204" pitchFamily="34" charset="0"/>
                        </a:rPr>
                        <a:t>7</a:t>
                      </a:r>
                      <a:endParaRPr lang="en-US" i="0" dirty="0">
                        <a:latin typeface="Arial" panose="020B0604020202020204" pitchFamily="34" charset="0"/>
                        <a:cs typeface="Arial" panose="020B0604020202020204" pitchFamily="34" charset="0"/>
                      </a:endParaRPr>
                    </a:p>
                  </a:txBody>
                  <a:tcPr/>
                </a:tc>
                <a:tc>
                  <a:txBody>
                    <a:bodyPr/>
                    <a:lstStyle/>
                    <a:p>
                      <a:pPr algn="ctr"/>
                      <a:r>
                        <a:rPr lang="de-DE" i="0" dirty="0">
                          <a:latin typeface="Arial" panose="020B0604020202020204" pitchFamily="34" charset="0"/>
                          <a:cs typeface="Arial" panose="020B0604020202020204" pitchFamily="34" charset="0"/>
                        </a:rPr>
                        <a:t>F</a:t>
                      </a:r>
                      <a:endParaRPr lang="en-US" i="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i="0" dirty="0">
                          <a:latin typeface="Arial" panose="020B0604020202020204" pitchFamily="34" charset="0"/>
                          <a:cs typeface="Arial" panose="020B0604020202020204" pitchFamily="34" charset="0"/>
                        </a:rPr>
                        <a:t>4</a:t>
                      </a:r>
                    </a:p>
                  </a:txBody>
                  <a:tcPr/>
                </a:tc>
                <a:tc>
                  <a:txBody>
                    <a:bodyPr/>
                    <a:lstStyle/>
                    <a:p>
                      <a:pPr algn="ctr"/>
                      <a:r>
                        <a:rPr lang="de-DE" i="0" dirty="0">
                          <a:latin typeface="Arial" panose="020B0604020202020204" pitchFamily="34" charset="0"/>
                          <a:cs typeface="Arial" panose="020B0604020202020204" pitchFamily="34" charset="0"/>
                        </a:rPr>
                        <a:t>5</a:t>
                      </a:r>
                      <a:endParaRPr lang="en-US" i="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4174048"/>
                  </a:ext>
                </a:extLst>
              </a:tr>
              <a:tr h="327056">
                <a:tc>
                  <a:txBody>
                    <a:bodyPr/>
                    <a:lstStyle/>
                    <a:p>
                      <a:pPr algn="ctr"/>
                      <a:r>
                        <a:rPr lang="de-DE" i="0" dirty="0">
                          <a:latin typeface="Arial" panose="020B0604020202020204" pitchFamily="34" charset="0"/>
                          <a:cs typeface="Arial" panose="020B0604020202020204" pitchFamily="34" charset="0"/>
                        </a:rPr>
                        <a:t>8</a:t>
                      </a:r>
                      <a:endParaRPr lang="en-US" i="0" dirty="0">
                        <a:latin typeface="Arial" panose="020B0604020202020204" pitchFamily="34" charset="0"/>
                        <a:cs typeface="Arial" panose="020B0604020202020204" pitchFamily="34" charset="0"/>
                      </a:endParaRPr>
                    </a:p>
                  </a:txBody>
                  <a:tcPr/>
                </a:tc>
                <a:tc>
                  <a:txBody>
                    <a:bodyPr/>
                    <a:lstStyle/>
                    <a:p>
                      <a:pPr algn="ctr"/>
                      <a:r>
                        <a:rPr lang="de-DE" i="0" dirty="0">
                          <a:latin typeface="Arial" panose="020B0604020202020204" pitchFamily="34" charset="0"/>
                          <a:cs typeface="Arial" panose="020B0604020202020204" pitchFamily="34" charset="0"/>
                        </a:rPr>
                        <a:t>T</a:t>
                      </a:r>
                      <a:endParaRPr lang="en-US" i="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i="0" dirty="0">
                          <a:latin typeface="Arial" panose="020B0604020202020204" pitchFamily="34" charset="0"/>
                          <a:cs typeface="Arial" panose="020B0604020202020204" pitchFamily="34" charset="0"/>
                        </a:rPr>
                        <a:t>1</a:t>
                      </a:r>
                    </a:p>
                  </a:txBody>
                  <a:tcPr/>
                </a:tc>
                <a:tc>
                  <a:txBody>
                    <a:bodyPr/>
                    <a:lstStyle/>
                    <a:p>
                      <a:pPr algn="ctr"/>
                      <a:r>
                        <a:rPr lang="de-DE" i="0" dirty="0">
                          <a:latin typeface="Arial" panose="020B0604020202020204" pitchFamily="34" charset="0"/>
                          <a:cs typeface="Arial" panose="020B0604020202020204" pitchFamily="34" charset="0"/>
                        </a:rPr>
                        <a:t>5</a:t>
                      </a:r>
                      <a:endParaRPr lang="en-US" i="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157261637"/>
                  </a:ext>
                </a:extLst>
              </a:tr>
              <a:tr h="327056">
                <a:tc>
                  <a:txBody>
                    <a:bodyPr/>
                    <a:lstStyle/>
                    <a:p>
                      <a:pPr algn="ctr"/>
                      <a:r>
                        <a:rPr lang="de-DE" i="0" dirty="0">
                          <a:latin typeface="Arial" panose="020B0604020202020204" pitchFamily="34" charset="0"/>
                          <a:cs typeface="Arial" panose="020B0604020202020204" pitchFamily="34" charset="0"/>
                        </a:rPr>
                        <a:t>9</a:t>
                      </a:r>
                      <a:endParaRPr lang="en-US" i="0" dirty="0">
                        <a:latin typeface="Arial" panose="020B0604020202020204" pitchFamily="34" charset="0"/>
                        <a:cs typeface="Arial" panose="020B0604020202020204" pitchFamily="34" charset="0"/>
                      </a:endParaRPr>
                    </a:p>
                  </a:txBody>
                  <a:tcPr/>
                </a:tc>
                <a:tc>
                  <a:txBody>
                    <a:bodyPr/>
                    <a:lstStyle/>
                    <a:p>
                      <a:pPr algn="ctr"/>
                      <a:r>
                        <a:rPr lang="de-DE" i="0" dirty="0">
                          <a:latin typeface="Arial" panose="020B0604020202020204" pitchFamily="34" charset="0"/>
                          <a:cs typeface="Arial" panose="020B0604020202020204" pitchFamily="34" charset="0"/>
                        </a:rPr>
                        <a:t>T</a:t>
                      </a:r>
                      <a:endParaRPr lang="en-US" i="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i="0" dirty="0">
                          <a:latin typeface="Arial" panose="020B0604020202020204" pitchFamily="34" charset="0"/>
                          <a:cs typeface="Arial" panose="020B0604020202020204" pitchFamily="34" charset="0"/>
                        </a:rPr>
                        <a:t>3</a:t>
                      </a:r>
                    </a:p>
                  </a:txBody>
                  <a:tcPr/>
                </a:tc>
                <a:tc>
                  <a:txBody>
                    <a:bodyPr/>
                    <a:lstStyle/>
                    <a:p>
                      <a:pPr algn="ctr"/>
                      <a:r>
                        <a:rPr lang="de-DE" i="0" dirty="0">
                          <a:latin typeface="Arial" panose="020B0604020202020204" pitchFamily="34" charset="0"/>
                          <a:cs typeface="Arial" panose="020B0604020202020204" pitchFamily="34" charset="0"/>
                        </a:rPr>
                        <a:t>8</a:t>
                      </a:r>
                      <a:endParaRPr lang="en-US" i="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984178660"/>
                  </a:ext>
                </a:extLst>
              </a:tr>
            </a:tbl>
          </a:graphicData>
        </a:graphic>
      </p:graphicFrame>
      <p:pic>
        <p:nvPicPr>
          <p:cNvPr id="8" name="Picture 7"/>
          <p:cNvPicPr>
            <a:picLocks noChangeAspect="1"/>
          </p:cNvPicPr>
          <p:nvPr/>
        </p:nvPicPr>
        <p:blipFill>
          <a:blip r:embed="rId3"/>
          <a:stretch>
            <a:fillRect/>
          </a:stretch>
        </p:blipFill>
        <p:spPr>
          <a:xfrm>
            <a:off x="7049060" y="944181"/>
            <a:ext cx="2038350" cy="3981450"/>
          </a:xfrm>
          <a:prstGeom prst="rect">
            <a:avLst/>
          </a:prstGeom>
        </p:spPr>
      </p:pic>
    </p:spTree>
    <p:extLst>
      <p:ext uri="{BB962C8B-B14F-4D97-AF65-F5344CB8AC3E}">
        <p14:creationId xmlns:p14="http://schemas.microsoft.com/office/powerpoint/2010/main" val="278881484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a:t>Spanning trees</a:t>
            </a:r>
            <a:endParaRPr lang="en-US" dirty="0"/>
          </a:p>
        </p:txBody>
      </p:sp>
      <p:sp>
        <p:nvSpPr>
          <p:cNvPr id="4" name="Slide Number Placeholder 3"/>
          <p:cNvSpPr>
            <a:spLocks noGrp="1"/>
          </p:cNvSpPr>
          <p:nvPr>
            <p:ph type="sldNum" sz="quarter" idx="10"/>
          </p:nvPr>
        </p:nvSpPr>
        <p:spPr/>
        <p:txBody>
          <a:bodyPr/>
          <a:lstStyle/>
          <a:p>
            <a:pPr>
              <a:defRPr/>
            </a:pPr>
            <a:fld id="{1F4BC561-BCEA-4F0B-95C2-8CA863EDD649}" type="slidenum">
              <a:rPr lang="de-DE" altLang="zh-CN" smtClean="0"/>
              <a:pPr>
                <a:defRPr/>
              </a:pPr>
              <a:t>2</a:t>
            </a:fld>
            <a:endParaRPr lang="de-DE" altLang="zh-CN" dirty="0"/>
          </a:p>
        </p:txBody>
      </p:sp>
      <p:pic>
        <p:nvPicPr>
          <p:cNvPr id="5" name="Picture 4"/>
          <p:cNvPicPr>
            <a:picLocks noChangeAspect="1"/>
          </p:cNvPicPr>
          <p:nvPr/>
        </p:nvPicPr>
        <p:blipFill>
          <a:blip r:embed="rId2"/>
          <a:stretch>
            <a:fillRect/>
          </a:stretch>
        </p:blipFill>
        <p:spPr>
          <a:xfrm>
            <a:off x="6183924" y="1180320"/>
            <a:ext cx="2190750" cy="2228850"/>
          </a:xfrm>
          <a:prstGeom prst="rect">
            <a:avLst/>
          </a:prstGeom>
        </p:spPr>
      </p:pic>
      <p:sp>
        <p:nvSpPr>
          <p:cNvPr id="6" name="Rectangle 5"/>
          <p:cNvSpPr/>
          <p:nvPr/>
        </p:nvSpPr>
        <p:spPr>
          <a:xfrm>
            <a:off x="628650" y="1180320"/>
            <a:ext cx="4778619" cy="3816429"/>
          </a:xfrm>
          <a:prstGeom prst="rect">
            <a:avLst/>
          </a:prstGeom>
        </p:spPr>
        <p:txBody>
          <a:bodyPr wrap="square">
            <a:spAutoFit/>
          </a:bodyPr>
          <a:lstStyle/>
          <a:p>
            <a:r>
              <a:rPr lang="en-GB" sz="2200" dirty="0">
                <a:latin typeface="Arial" panose="020B0604020202020204" pitchFamily="34" charset="0"/>
                <a:cs typeface="Arial" panose="020B0604020202020204" pitchFamily="34" charset="0"/>
              </a:rPr>
              <a:t>Consider the graph representing the airline connections between seven cities</a:t>
            </a:r>
          </a:p>
          <a:p>
            <a:endParaRPr lang="en-GB" sz="2200" dirty="0">
              <a:latin typeface="Arial" panose="020B0604020202020204" pitchFamily="34" charset="0"/>
              <a:cs typeface="Arial" panose="020B0604020202020204" pitchFamily="34" charset="0"/>
            </a:endParaRPr>
          </a:p>
          <a:p>
            <a:r>
              <a:rPr lang="en-GB" sz="2200" dirty="0">
                <a:latin typeface="Arial" panose="020B0604020202020204" pitchFamily="34" charset="0"/>
                <a:cs typeface="Arial" panose="020B0604020202020204" pitchFamily="34" charset="0"/>
              </a:rPr>
              <a:t>If the economic situation forces this airline to shut down as many connections as possible, which of them should be retained to make sure that it is still possible to reach any city from any other city, if only indirectly?</a:t>
            </a:r>
            <a:endParaRPr lang="en-US" sz="2200" dirty="0">
              <a:latin typeface="Arial" panose="020B0604020202020204" pitchFamily="34" charset="0"/>
              <a:cs typeface="Arial" panose="020B0604020202020204" pitchFamily="34" charset="0"/>
            </a:endParaRPr>
          </a:p>
        </p:txBody>
      </p:sp>
      <p:pic>
        <p:nvPicPr>
          <p:cNvPr id="7" name="Picture 6"/>
          <p:cNvPicPr>
            <a:picLocks noChangeAspect="1"/>
          </p:cNvPicPr>
          <p:nvPr/>
        </p:nvPicPr>
        <p:blipFill>
          <a:blip r:embed="rId3"/>
          <a:stretch>
            <a:fillRect/>
          </a:stretch>
        </p:blipFill>
        <p:spPr>
          <a:xfrm>
            <a:off x="6183924" y="3805237"/>
            <a:ext cx="2143125" cy="2219325"/>
          </a:xfrm>
          <a:prstGeom prst="rect">
            <a:avLst/>
          </a:prstGeom>
        </p:spPr>
      </p:pic>
      <p:sp>
        <p:nvSpPr>
          <p:cNvPr id="8" name="TextBox 7"/>
          <p:cNvSpPr txBox="1"/>
          <p:nvPr/>
        </p:nvSpPr>
        <p:spPr>
          <a:xfrm>
            <a:off x="3798277" y="6059730"/>
            <a:ext cx="2286000" cy="430887"/>
          </a:xfrm>
          <a:prstGeom prst="rect">
            <a:avLst/>
          </a:prstGeom>
          <a:noFill/>
        </p:spPr>
        <p:txBody>
          <a:bodyPr wrap="square" rtlCol="0">
            <a:spAutoFit/>
          </a:bodyPr>
          <a:lstStyle/>
          <a:p>
            <a:r>
              <a:rPr lang="de-DE" sz="2200" dirty="0">
                <a:solidFill>
                  <a:schemeClr val="accent1">
                    <a:lumMod val="75000"/>
                  </a:schemeClr>
                </a:solidFill>
                <a:latin typeface="Arial" panose="020B0604020202020204" pitchFamily="34" charset="0"/>
                <a:cs typeface="Arial" panose="020B0604020202020204" pitchFamily="34" charset="0"/>
              </a:rPr>
              <a:t>One possibility</a:t>
            </a:r>
            <a:endParaRPr lang="en-US" sz="2200" dirty="0">
              <a:solidFill>
                <a:schemeClr val="accent1">
                  <a:lumMod val="75000"/>
                </a:schemeClr>
              </a:solidFill>
              <a:latin typeface="Arial" panose="020B0604020202020204" pitchFamily="34" charset="0"/>
              <a:cs typeface="Arial" panose="020B0604020202020204" pitchFamily="34" charset="0"/>
            </a:endParaRPr>
          </a:p>
        </p:txBody>
      </p:sp>
      <p:cxnSp>
        <p:nvCxnSpPr>
          <p:cNvPr id="10" name="Connector: Curved 9"/>
          <p:cNvCxnSpPr>
            <a:cxnSpLocks/>
          </p:cNvCxnSpPr>
          <p:nvPr/>
        </p:nvCxnSpPr>
        <p:spPr>
          <a:xfrm flipV="1">
            <a:off x="5811715" y="6059730"/>
            <a:ext cx="1443772" cy="230832"/>
          </a:xfrm>
          <a:prstGeom prst="curvedConnector2">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628650" y="5167177"/>
            <a:ext cx="5068765" cy="1107996"/>
          </a:xfrm>
          <a:prstGeom prst="rect">
            <a:avLst/>
          </a:prstGeom>
        </p:spPr>
        <p:txBody>
          <a:bodyPr wrap="square">
            <a:spAutoFit/>
          </a:bodyPr>
          <a:lstStyle/>
          <a:p>
            <a:r>
              <a:rPr lang="en-GB" sz="2200" dirty="0">
                <a:latin typeface="Arial" panose="020B0604020202020204" pitchFamily="34" charset="0"/>
                <a:cs typeface="Arial" panose="020B0604020202020204" pitchFamily="34" charset="0"/>
              </a:rPr>
              <a:t>City </a:t>
            </a:r>
            <a:r>
              <a:rPr lang="en-GB" sz="2200" i="1" dirty="0">
                <a:latin typeface="Arial" panose="020B0604020202020204" pitchFamily="34" charset="0"/>
                <a:cs typeface="Arial" panose="020B0604020202020204" pitchFamily="34" charset="0"/>
              </a:rPr>
              <a:t>a </a:t>
            </a:r>
            <a:r>
              <a:rPr lang="en-GB" sz="2200" dirty="0">
                <a:latin typeface="Arial" panose="020B0604020202020204" pitchFamily="34" charset="0"/>
                <a:cs typeface="Arial" panose="020B0604020202020204" pitchFamily="34" charset="0"/>
              </a:rPr>
              <a:t>can be reached from city </a:t>
            </a:r>
            <a:r>
              <a:rPr lang="en-GB" sz="2200" i="1" dirty="0">
                <a:latin typeface="Arial" panose="020B0604020202020204" pitchFamily="34" charset="0"/>
                <a:cs typeface="Arial" panose="020B0604020202020204" pitchFamily="34" charset="0"/>
              </a:rPr>
              <a:t>d </a:t>
            </a:r>
            <a:r>
              <a:rPr lang="en-GB" sz="2200" dirty="0">
                <a:latin typeface="Arial" panose="020B0604020202020204" pitchFamily="34" charset="0"/>
                <a:cs typeface="Arial" panose="020B0604020202020204" pitchFamily="34" charset="0"/>
              </a:rPr>
              <a:t>using the path </a:t>
            </a:r>
            <a:r>
              <a:rPr lang="en-GB" sz="2200" i="1" dirty="0">
                <a:latin typeface="Arial" panose="020B0604020202020204" pitchFamily="34" charset="0"/>
                <a:cs typeface="Arial" panose="020B0604020202020204" pitchFamily="34" charset="0"/>
              </a:rPr>
              <a:t>d, c, a, </a:t>
            </a:r>
            <a:r>
              <a:rPr lang="en-GB" sz="2200" dirty="0">
                <a:latin typeface="Arial" panose="020B0604020202020204" pitchFamily="34" charset="0"/>
                <a:cs typeface="Arial" panose="020B0604020202020204" pitchFamily="34" charset="0"/>
              </a:rPr>
              <a:t>but it is also possible to use the path </a:t>
            </a:r>
            <a:r>
              <a:rPr lang="en-GB" sz="2200" i="1" dirty="0">
                <a:latin typeface="Arial" panose="020B0604020202020204" pitchFamily="34" charset="0"/>
                <a:cs typeface="Arial" panose="020B0604020202020204" pitchFamily="34" charset="0"/>
              </a:rPr>
              <a:t>d, e, b, a</a:t>
            </a:r>
            <a:endParaRPr lang="en-US" sz="2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96209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2"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Prim’s Algorithm: overview</a:t>
            </a:r>
          </a:p>
        </p:txBody>
      </p:sp>
      <p:sp>
        <p:nvSpPr>
          <p:cNvPr id="3" name="Content Placeholder 2"/>
          <p:cNvSpPr>
            <a:spLocks noGrp="1"/>
          </p:cNvSpPr>
          <p:nvPr>
            <p:ph idx="1"/>
          </p:nvPr>
        </p:nvSpPr>
        <p:spPr>
          <a:xfrm>
            <a:off x="565150" y="931984"/>
            <a:ext cx="7886700" cy="4998795"/>
          </a:xfrm>
        </p:spPr>
        <p:txBody>
          <a:bodyPr/>
          <a:lstStyle/>
          <a:p>
            <a:r>
              <a:rPr lang="en-US" dirty="0"/>
              <a:t>Visit vertex 7</a:t>
            </a:r>
          </a:p>
          <a:p>
            <a:pPr lvl="1"/>
            <a:r>
              <a:rPr lang="en-US" dirty="0"/>
              <a:t>no updates</a:t>
            </a:r>
          </a:p>
          <a:p>
            <a:pPr lvl="1"/>
            <a:r>
              <a:rPr lang="en-GB" dirty="0"/>
              <a:t>no change to the tree</a:t>
            </a:r>
          </a:p>
          <a:p>
            <a:pPr lvl="1"/>
            <a:r>
              <a:rPr lang="en-GB" dirty="0"/>
              <a:t>halt, as all vertices are visited</a:t>
            </a:r>
            <a:endParaRPr lang="en-US" dirty="0"/>
          </a:p>
        </p:txBody>
      </p:sp>
      <p:sp>
        <p:nvSpPr>
          <p:cNvPr id="4" name="Slide Number Placeholder 3"/>
          <p:cNvSpPr>
            <a:spLocks noGrp="1"/>
          </p:cNvSpPr>
          <p:nvPr>
            <p:ph type="sldNum" sz="quarter" idx="10"/>
          </p:nvPr>
        </p:nvSpPr>
        <p:spPr/>
        <p:txBody>
          <a:bodyPr/>
          <a:lstStyle/>
          <a:p>
            <a:pPr>
              <a:defRPr/>
            </a:pPr>
            <a:fld id="{1F4BC561-BCEA-4F0B-95C2-8CA863EDD649}" type="slidenum">
              <a:rPr lang="de-DE" altLang="zh-CN" smtClean="0"/>
              <a:pPr>
                <a:defRPr/>
              </a:pPr>
              <a:t>20</a:t>
            </a:fld>
            <a:endParaRPr lang="de-DE" altLang="zh-CN" dirty="0"/>
          </a:p>
        </p:txBody>
      </p:sp>
      <p:pic>
        <p:nvPicPr>
          <p:cNvPr id="5" name="Picture 4"/>
          <p:cNvPicPr>
            <a:picLocks noChangeAspect="1"/>
          </p:cNvPicPr>
          <p:nvPr/>
        </p:nvPicPr>
        <p:blipFill>
          <a:blip r:embed="rId2"/>
          <a:stretch>
            <a:fillRect/>
          </a:stretch>
        </p:blipFill>
        <p:spPr>
          <a:xfrm>
            <a:off x="3975660" y="3371151"/>
            <a:ext cx="3050615" cy="3108960"/>
          </a:xfrm>
          <a:prstGeom prst="rect">
            <a:avLst/>
          </a:prstGeom>
        </p:spPr>
      </p:pic>
      <p:graphicFrame>
        <p:nvGraphicFramePr>
          <p:cNvPr id="7" name="Table 6"/>
          <p:cNvGraphicFramePr>
            <a:graphicFrameLocks noGrp="1"/>
          </p:cNvGraphicFramePr>
          <p:nvPr/>
        </p:nvGraphicFramePr>
        <p:xfrm>
          <a:off x="35168" y="2822511"/>
          <a:ext cx="3917707" cy="3657600"/>
        </p:xfrm>
        <a:graphic>
          <a:graphicData uri="http://schemas.openxmlformats.org/drawingml/2006/table">
            <a:tbl>
              <a:tblPr firstRow="1" bandRow="1">
                <a:tableStyleId>{5C22544A-7EE6-4342-B048-85BDC9FD1C3A}</a:tableStyleId>
              </a:tblPr>
              <a:tblGrid>
                <a:gridCol w="941026">
                  <a:extLst>
                    <a:ext uri="{9D8B030D-6E8A-4147-A177-3AD203B41FA5}">
                      <a16:colId xmlns:a16="http://schemas.microsoft.com/office/drawing/2014/main" val="144836549"/>
                    </a:ext>
                  </a:extLst>
                </a:gridCol>
                <a:gridCol w="963243">
                  <a:extLst>
                    <a:ext uri="{9D8B030D-6E8A-4147-A177-3AD203B41FA5}">
                      <a16:colId xmlns:a16="http://schemas.microsoft.com/office/drawing/2014/main" val="3991611600"/>
                    </a:ext>
                  </a:extLst>
                </a:gridCol>
                <a:gridCol w="1081454">
                  <a:extLst>
                    <a:ext uri="{9D8B030D-6E8A-4147-A177-3AD203B41FA5}">
                      <a16:colId xmlns:a16="http://schemas.microsoft.com/office/drawing/2014/main" val="4223183080"/>
                    </a:ext>
                  </a:extLst>
                </a:gridCol>
                <a:gridCol w="931984">
                  <a:extLst>
                    <a:ext uri="{9D8B030D-6E8A-4147-A177-3AD203B41FA5}">
                      <a16:colId xmlns:a16="http://schemas.microsoft.com/office/drawing/2014/main" val="1320372695"/>
                    </a:ext>
                  </a:extLst>
                </a:gridCol>
              </a:tblGrid>
              <a:tr h="327056">
                <a:tc>
                  <a:txBody>
                    <a:bodyPr/>
                    <a:lstStyle/>
                    <a:p>
                      <a:pPr algn="ctr"/>
                      <a:r>
                        <a:rPr lang="de-DE" b="0" dirty="0">
                          <a:latin typeface="Arial" panose="020B0604020202020204" pitchFamily="34" charset="0"/>
                          <a:cs typeface="Arial" panose="020B0604020202020204" pitchFamily="34" charset="0"/>
                        </a:rPr>
                        <a:t>Vertex</a:t>
                      </a:r>
                      <a:endParaRPr lang="en-US" b="0" dirty="0">
                        <a:latin typeface="Arial" panose="020B0604020202020204" pitchFamily="34" charset="0"/>
                        <a:cs typeface="Arial" panose="020B0604020202020204" pitchFamily="34" charset="0"/>
                      </a:endParaRPr>
                    </a:p>
                  </a:txBody>
                  <a:tcPr/>
                </a:tc>
                <a:tc>
                  <a:txBody>
                    <a:bodyPr/>
                    <a:lstStyle/>
                    <a:p>
                      <a:pPr algn="ctr"/>
                      <a:r>
                        <a:rPr lang="de-DE" b="0" dirty="0">
                          <a:latin typeface="Arial" panose="020B0604020202020204" pitchFamily="34" charset="0"/>
                          <a:cs typeface="Arial" panose="020B0604020202020204" pitchFamily="34" charset="0"/>
                        </a:rPr>
                        <a:t>Visited</a:t>
                      </a:r>
                      <a:endParaRPr lang="en-US" b="0" dirty="0">
                        <a:latin typeface="Arial" panose="020B0604020202020204" pitchFamily="34" charset="0"/>
                        <a:cs typeface="Arial" panose="020B0604020202020204" pitchFamily="34" charset="0"/>
                      </a:endParaRPr>
                    </a:p>
                  </a:txBody>
                  <a:tcPr/>
                </a:tc>
                <a:tc>
                  <a:txBody>
                    <a:bodyPr/>
                    <a:lstStyle/>
                    <a:p>
                      <a:pPr algn="ctr"/>
                      <a:r>
                        <a:rPr lang="de-DE" b="0" dirty="0">
                          <a:latin typeface="Arial" panose="020B0604020202020204" pitchFamily="34" charset="0"/>
                          <a:cs typeface="Arial" panose="020B0604020202020204" pitchFamily="34" charset="0"/>
                        </a:rPr>
                        <a:t>Distance</a:t>
                      </a:r>
                      <a:endParaRPr lang="en-US" b="0" dirty="0">
                        <a:latin typeface="Arial" panose="020B0604020202020204" pitchFamily="34" charset="0"/>
                        <a:cs typeface="Arial" panose="020B0604020202020204" pitchFamily="34" charset="0"/>
                      </a:endParaRPr>
                    </a:p>
                  </a:txBody>
                  <a:tcPr/>
                </a:tc>
                <a:tc>
                  <a:txBody>
                    <a:bodyPr/>
                    <a:lstStyle/>
                    <a:p>
                      <a:pPr algn="ctr"/>
                      <a:r>
                        <a:rPr lang="de-DE" b="0" dirty="0">
                          <a:latin typeface="Arial" panose="020B0604020202020204" pitchFamily="34" charset="0"/>
                          <a:cs typeface="Arial" panose="020B0604020202020204" pitchFamily="34" charset="0"/>
                        </a:rPr>
                        <a:t>Parent</a:t>
                      </a:r>
                      <a:endParaRPr lang="en-US"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582233025"/>
                  </a:ext>
                </a:extLst>
              </a:tr>
              <a:tr h="327056">
                <a:tc>
                  <a:txBody>
                    <a:bodyPr/>
                    <a:lstStyle/>
                    <a:p>
                      <a:pPr algn="ctr"/>
                      <a:r>
                        <a:rPr lang="de-DE" i="0" dirty="0">
                          <a:latin typeface="Arial" panose="020B0604020202020204" pitchFamily="34" charset="0"/>
                          <a:cs typeface="Arial" panose="020B0604020202020204" pitchFamily="34" charset="0"/>
                        </a:rPr>
                        <a:t>1</a:t>
                      </a:r>
                      <a:endParaRPr lang="en-US" i="0" dirty="0">
                        <a:latin typeface="Arial" panose="020B0604020202020204" pitchFamily="34" charset="0"/>
                        <a:cs typeface="Arial" panose="020B0604020202020204" pitchFamily="34" charset="0"/>
                      </a:endParaRPr>
                    </a:p>
                  </a:txBody>
                  <a:tcPr/>
                </a:tc>
                <a:tc>
                  <a:txBody>
                    <a:bodyPr/>
                    <a:lstStyle/>
                    <a:p>
                      <a:pPr algn="ctr"/>
                      <a:r>
                        <a:rPr lang="de-DE" i="0" dirty="0">
                          <a:latin typeface="Arial" panose="020B0604020202020204" pitchFamily="34" charset="0"/>
                          <a:cs typeface="Arial" panose="020B0604020202020204" pitchFamily="34" charset="0"/>
                        </a:rPr>
                        <a:t>T</a:t>
                      </a:r>
                      <a:endParaRPr lang="en-US" i="0" dirty="0">
                        <a:latin typeface="Arial" panose="020B0604020202020204" pitchFamily="34" charset="0"/>
                        <a:cs typeface="Arial" panose="020B0604020202020204" pitchFamily="34" charset="0"/>
                      </a:endParaRPr>
                    </a:p>
                  </a:txBody>
                  <a:tcPr/>
                </a:tc>
                <a:tc>
                  <a:txBody>
                    <a:bodyPr/>
                    <a:lstStyle/>
                    <a:p>
                      <a:pPr algn="ctr"/>
                      <a:r>
                        <a:rPr lang="de-DE" i="0" dirty="0">
                          <a:latin typeface="Arial" panose="020B0604020202020204" pitchFamily="34" charset="0"/>
                          <a:cs typeface="Arial" panose="020B0604020202020204" pitchFamily="34" charset="0"/>
                        </a:rPr>
                        <a:t>0</a:t>
                      </a:r>
                      <a:endParaRPr lang="en-US" i="0" dirty="0">
                        <a:latin typeface="Arial" panose="020B0604020202020204" pitchFamily="34" charset="0"/>
                        <a:cs typeface="Arial" panose="020B0604020202020204" pitchFamily="34" charset="0"/>
                      </a:endParaRPr>
                    </a:p>
                  </a:txBody>
                  <a:tcPr/>
                </a:tc>
                <a:tc>
                  <a:txBody>
                    <a:bodyPr/>
                    <a:lstStyle/>
                    <a:p>
                      <a:pPr algn="ctr"/>
                      <a:r>
                        <a:rPr lang="de-DE" i="0" dirty="0">
                          <a:latin typeface="Arial" panose="020B0604020202020204" pitchFamily="34" charset="0"/>
                          <a:cs typeface="Arial" panose="020B0604020202020204" pitchFamily="34" charset="0"/>
                        </a:rPr>
                        <a:t>0</a:t>
                      </a:r>
                      <a:endParaRPr lang="en-US" i="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93311195"/>
                  </a:ext>
                </a:extLst>
              </a:tr>
              <a:tr h="327056">
                <a:tc>
                  <a:txBody>
                    <a:bodyPr/>
                    <a:lstStyle/>
                    <a:p>
                      <a:pPr algn="ctr"/>
                      <a:r>
                        <a:rPr lang="de-DE" i="0" dirty="0">
                          <a:latin typeface="Arial" panose="020B0604020202020204" pitchFamily="34" charset="0"/>
                          <a:cs typeface="Arial" panose="020B0604020202020204" pitchFamily="34" charset="0"/>
                        </a:rPr>
                        <a:t>2</a:t>
                      </a:r>
                      <a:endParaRPr lang="en-US" i="0" dirty="0">
                        <a:latin typeface="Arial" panose="020B0604020202020204" pitchFamily="34" charset="0"/>
                        <a:cs typeface="Arial" panose="020B0604020202020204" pitchFamily="34" charset="0"/>
                      </a:endParaRPr>
                    </a:p>
                  </a:txBody>
                  <a:tcPr/>
                </a:tc>
                <a:tc>
                  <a:txBody>
                    <a:bodyPr/>
                    <a:lstStyle/>
                    <a:p>
                      <a:pPr algn="ctr"/>
                      <a:r>
                        <a:rPr lang="de-DE" i="0" dirty="0">
                          <a:latin typeface="Arial" panose="020B0604020202020204" pitchFamily="34" charset="0"/>
                          <a:cs typeface="Arial" panose="020B0604020202020204" pitchFamily="34" charset="0"/>
                        </a:rPr>
                        <a:t>T</a:t>
                      </a:r>
                      <a:endParaRPr lang="en-US" i="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i="0" dirty="0">
                          <a:latin typeface="Arial" panose="020B0604020202020204" pitchFamily="34" charset="0"/>
                          <a:cs typeface="Arial" panose="020B0604020202020204" pitchFamily="34" charset="0"/>
                        </a:rPr>
                        <a:t>2</a:t>
                      </a:r>
                    </a:p>
                  </a:txBody>
                  <a:tcPr/>
                </a:tc>
                <a:tc>
                  <a:txBody>
                    <a:bodyPr/>
                    <a:lstStyle/>
                    <a:p>
                      <a:pPr algn="ctr"/>
                      <a:r>
                        <a:rPr lang="de-DE" i="0" dirty="0">
                          <a:latin typeface="Arial" panose="020B0604020202020204" pitchFamily="34" charset="0"/>
                          <a:cs typeface="Arial" panose="020B0604020202020204" pitchFamily="34" charset="0"/>
                        </a:rPr>
                        <a:t>4</a:t>
                      </a:r>
                      <a:endParaRPr lang="en-US" i="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35022931"/>
                  </a:ext>
                </a:extLst>
              </a:tr>
              <a:tr h="327056">
                <a:tc>
                  <a:txBody>
                    <a:bodyPr/>
                    <a:lstStyle/>
                    <a:p>
                      <a:pPr algn="ctr"/>
                      <a:r>
                        <a:rPr lang="de-DE" i="0" dirty="0">
                          <a:latin typeface="Arial" panose="020B0604020202020204" pitchFamily="34" charset="0"/>
                          <a:cs typeface="Arial" panose="020B0604020202020204" pitchFamily="34" charset="0"/>
                        </a:rPr>
                        <a:t>3</a:t>
                      </a:r>
                      <a:endParaRPr lang="en-US" i="0" dirty="0">
                        <a:latin typeface="Arial" panose="020B0604020202020204" pitchFamily="34" charset="0"/>
                        <a:cs typeface="Arial" panose="020B0604020202020204" pitchFamily="34" charset="0"/>
                      </a:endParaRPr>
                    </a:p>
                  </a:txBody>
                  <a:tcPr/>
                </a:tc>
                <a:tc>
                  <a:txBody>
                    <a:bodyPr/>
                    <a:lstStyle/>
                    <a:p>
                      <a:pPr algn="ctr"/>
                      <a:r>
                        <a:rPr lang="de-DE" i="0" dirty="0">
                          <a:latin typeface="Arial" panose="020B0604020202020204" pitchFamily="34" charset="0"/>
                          <a:cs typeface="Arial" panose="020B0604020202020204" pitchFamily="34" charset="0"/>
                        </a:rPr>
                        <a:t>T</a:t>
                      </a:r>
                      <a:endParaRPr lang="en-US" i="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i="0" dirty="0">
                          <a:latin typeface="Arial" panose="020B0604020202020204" pitchFamily="34" charset="0"/>
                          <a:cs typeface="Arial" panose="020B0604020202020204" pitchFamily="34" charset="0"/>
                        </a:rPr>
                        <a:t>2</a:t>
                      </a:r>
                    </a:p>
                  </a:txBody>
                  <a:tcPr/>
                </a:tc>
                <a:tc>
                  <a:txBody>
                    <a:bodyPr/>
                    <a:lstStyle/>
                    <a:p>
                      <a:pPr algn="ctr"/>
                      <a:r>
                        <a:rPr lang="de-DE" i="0" dirty="0">
                          <a:latin typeface="Arial" panose="020B0604020202020204" pitchFamily="34" charset="0"/>
                          <a:cs typeface="Arial" panose="020B0604020202020204" pitchFamily="34" charset="0"/>
                        </a:rPr>
                        <a:t>2</a:t>
                      </a:r>
                      <a:endParaRPr lang="en-US" i="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41154294"/>
                  </a:ext>
                </a:extLst>
              </a:tr>
              <a:tr h="327056">
                <a:tc>
                  <a:txBody>
                    <a:bodyPr/>
                    <a:lstStyle/>
                    <a:p>
                      <a:pPr algn="ctr"/>
                      <a:r>
                        <a:rPr lang="de-DE" i="0" dirty="0">
                          <a:latin typeface="Arial" panose="020B0604020202020204" pitchFamily="34" charset="0"/>
                          <a:cs typeface="Arial" panose="020B0604020202020204" pitchFamily="34" charset="0"/>
                        </a:rPr>
                        <a:t>4</a:t>
                      </a:r>
                      <a:endParaRPr lang="en-US" i="0" dirty="0">
                        <a:latin typeface="Arial" panose="020B0604020202020204" pitchFamily="34" charset="0"/>
                        <a:cs typeface="Arial" panose="020B0604020202020204" pitchFamily="34" charset="0"/>
                      </a:endParaRPr>
                    </a:p>
                  </a:txBody>
                  <a:tcPr/>
                </a:tc>
                <a:tc>
                  <a:txBody>
                    <a:bodyPr/>
                    <a:lstStyle/>
                    <a:p>
                      <a:pPr algn="ctr"/>
                      <a:r>
                        <a:rPr lang="de-DE" i="0" dirty="0">
                          <a:latin typeface="Arial" panose="020B0604020202020204" pitchFamily="34" charset="0"/>
                          <a:cs typeface="Arial" panose="020B0604020202020204" pitchFamily="34" charset="0"/>
                        </a:rPr>
                        <a:t>T</a:t>
                      </a:r>
                      <a:endParaRPr lang="en-US" i="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i="0" dirty="0">
                          <a:latin typeface="Arial" panose="020B0604020202020204" pitchFamily="34" charset="0"/>
                          <a:cs typeface="Arial" panose="020B0604020202020204" pitchFamily="34" charset="0"/>
                        </a:rPr>
                        <a:t>1</a:t>
                      </a:r>
                    </a:p>
                  </a:txBody>
                  <a:tcPr/>
                </a:tc>
                <a:tc>
                  <a:txBody>
                    <a:bodyPr/>
                    <a:lstStyle/>
                    <a:p>
                      <a:pPr algn="ctr"/>
                      <a:r>
                        <a:rPr lang="de-DE" i="0" dirty="0">
                          <a:latin typeface="Arial" panose="020B0604020202020204" pitchFamily="34" charset="0"/>
                          <a:cs typeface="Arial" panose="020B0604020202020204" pitchFamily="34" charset="0"/>
                        </a:rPr>
                        <a:t>1</a:t>
                      </a:r>
                      <a:endParaRPr lang="en-US" i="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84912651"/>
                  </a:ext>
                </a:extLst>
              </a:tr>
              <a:tr h="327056">
                <a:tc>
                  <a:txBody>
                    <a:bodyPr/>
                    <a:lstStyle/>
                    <a:p>
                      <a:pPr algn="ctr"/>
                      <a:r>
                        <a:rPr lang="de-DE" i="0" dirty="0">
                          <a:latin typeface="Arial" panose="020B0604020202020204" pitchFamily="34" charset="0"/>
                          <a:cs typeface="Arial" panose="020B0604020202020204" pitchFamily="34" charset="0"/>
                        </a:rPr>
                        <a:t>5</a:t>
                      </a:r>
                      <a:endParaRPr lang="en-US" i="0" dirty="0">
                        <a:latin typeface="Arial" panose="020B0604020202020204" pitchFamily="34" charset="0"/>
                        <a:cs typeface="Arial" panose="020B0604020202020204" pitchFamily="34" charset="0"/>
                      </a:endParaRPr>
                    </a:p>
                  </a:txBody>
                  <a:tcPr/>
                </a:tc>
                <a:tc>
                  <a:txBody>
                    <a:bodyPr/>
                    <a:lstStyle/>
                    <a:p>
                      <a:pPr algn="ctr"/>
                      <a:r>
                        <a:rPr lang="de-DE" i="0" dirty="0">
                          <a:latin typeface="Arial" panose="020B0604020202020204" pitchFamily="34" charset="0"/>
                          <a:cs typeface="Arial" panose="020B0604020202020204" pitchFamily="34" charset="0"/>
                        </a:rPr>
                        <a:t>T</a:t>
                      </a:r>
                      <a:endParaRPr lang="en-US" i="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i="0" dirty="0">
                          <a:latin typeface="Arial" panose="020B0604020202020204" pitchFamily="34" charset="0"/>
                          <a:cs typeface="Arial" panose="020B0604020202020204" pitchFamily="34" charset="0"/>
                        </a:rPr>
                        <a:t>2</a:t>
                      </a:r>
                    </a:p>
                  </a:txBody>
                  <a:tcPr/>
                </a:tc>
                <a:tc>
                  <a:txBody>
                    <a:bodyPr/>
                    <a:lstStyle/>
                    <a:p>
                      <a:pPr algn="ctr"/>
                      <a:r>
                        <a:rPr lang="de-DE" i="0" dirty="0">
                          <a:latin typeface="Arial" panose="020B0604020202020204" pitchFamily="34" charset="0"/>
                          <a:cs typeface="Arial" panose="020B0604020202020204" pitchFamily="34" charset="0"/>
                        </a:rPr>
                        <a:t>3</a:t>
                      </a:r>
                      <a:endParaRPr lang="en-US" i="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712882942"/>
                  </a:ext>
                </a:extLst>
              </a:tr>
              <a:tr h="327056">
                <a:tc>
                  <a:txBody>
                    <a:bodyPr/>
                    <a:lstStyle/>
                    <a:p>
                      <a:pPr algn="ctr"/>
                      <a:r>
                        <a:rPr lang="de-DE" i="0" dirty="0">
                          <a:latin typeface="Arial" panose="020B0604020202020204" pitchFamily="34" charset="0"/>
                          <a:cs typeface="Arial" panose="020B0604020202020204" pitchFamily="34" charset="0"/>
                        </a:rPr>
                        <a:t>6</a:t>
                      </a:r>
                      <a:endParaRPr lang="en-US" i="0" dirty="0">
                        <a:latin typeface="Arial" panose="020B0604020202020204" pitchFamily="34" charset="0"/>
                        <a:cs typeface="Arial" panose="020B0604020202020204" pitchFamily="34" charset="0"/>
                      </a:endParaRPr>
                    </a:p>
                  </a:txBody>
                  <a:tcPr/>
                </a:tc>
                <a:tc>
                  <a:txBody>
                    <a:bodyPr/>
                    <a:lstStyle/>
                    <a:p>
                      <a:pPr algn="ctr"/>
                      <a:r>
                        <a:rPr lang="de-DE" i="0" dirty="0">
                          <a:latin typeface="Arial" panose="020B0604020202020204" pitchFamily="34" charset="0"/>
                          <a:cs typeface="Arial" panose="020B0604020202020204" pitchFamily="34" charset="0"/>
                        </a:rPr>
                        <a:t>T</a:t>
                      </a:r>
                      <a:endParaRPr lang="en-US" i="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i="0" dirty="0">
                          <a:latin typeface="Arial" panose="020B0604020202020204" pitchFamily="34" charset="0"/>
                          <a:cs typeface="Arial" panose="020B0604020202020204" pitchFamily="34" charset="0"/>
                        </a:rPr>
                        <a:t>1</a:t>
                      </a:r>
                    </a:p>
                  </a:txBody>
                  <a:tcPr/>
                </a:tc>
                <a:tc>
                  <a:txBody>
                    <a:bodyPr/>
                    <a:lstStyle/>
                    <a:p>
                      <a:pPr algn="ctr"/>
                      <a:r>
                        <a:rPr lang="de-DE" i="0" dirty="0">
                          <a:latin typeface="Arial" panose="020B0604020202020204" pitchFamily="34" charset="0"/>
                          <a:cs typeface="Arial" panose="020B0604020202020204" pitchFamily="34" charset="0"/>
                        </a:rPr>
                        <a:t>2</a:t>
                      </a:r>
                      <a:endParaRPr lang="en-US" i="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08361270"/>
                  </a:ext>
                </a:extLst>
              </a:tr>
              <a:tr h="327056">
                <a:tc>
                  <a:txBody>
                    <a:bodyPr/>
                    <a:lstStyle/>
                    <a:p>
                      <a:pPr algn="ctr"/>
                      <a:r>
                        <a:rPr lang="de-DE" i="0" dirty="0">
                          <a:latin typeface="Arial" panose="020B0604020202020204" pitchFamily="34" charset="0"/>
                          <a:cs typeface="Arial" panose="020B0604020202020204" pitchFamily="34" charset="0"/>
                        </a:rPr>
                        <a:t>7</a:t>
                      </a:r>
                      <a:endParaRPr lang="en-US" i="0" dirty="0">
                        <a:latin typeface="Arial" panose="020B0604020202020204" pitchFamily="34" charset="0"/>
                        <a:cs typeface="Arial" panose="020B0604020202020204" pitchFamily="34" charset="0"/>
                      </a:endParaRPr>
                    </a:p>
                  </a:txBody>
                  <a:tcPr/>
                </a:tc>
                <a:tc>
                  <a:txBody>
                    <a:bodyPr/>
                    <a:lstStyle/>
                    <a:p>
                      <a:pPr algn="ctr"/>
                      <a:r>
                        <a:rPr lang="de-DE" i="0" dirty="0">
                          <a:latin typeface="Arial" panose="020B0604020202020204" pitchFamily="34" charset="0"/>
                          <a:cs typeface="Arial" panose="020B0604020202020204" pitchFamily="34" charset="0"/>
                        </a:rPr>
                        <a:t>T</a:t>
                      </a:r>
                      <a:endParaRPr lang="en-US" i="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i="0" dirty="0">
                          <a:latin typeface="Arial" panose="020B0604020202020204" pitchFamily="34" charset="0"/>
                          <a:cs typeface="Arial" panose="020B0604020202020204" pitchFamily="34" charset="0"/>
                        </a:rPr>
                        <a:t>4</a:t>
                      </a:r>
                    </a:p>
                  </a:txBody>
                  <a:tcPr/>
                </a:tc>
                <a:tc>
                  <a:txBody>
                    <a:bodyPr/>
                    <a:lstStyle/>
                    <a:p>
                      <a:pPr algn="ctr"/>
                      <a:r>
                        <a:rPr lang="de-DE" i="0" dirty="0">
                          <a:latin typeface="Arial" panose="020B0604020202020204" pitchFamily="34" charset="0"/>
                          <a:cs typeface="Arial" panose="020B0604020202020204" pitchFamily="34" charset="0"/>
                        </a:rPr>
                        <a:t>5</a:t>
                      </a:r>
                      <a:endParaRPr lang="en-US" i="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54174048"/>
                  </a:ext>
                </a:extLst>
              </a:tr>
              <a:tr h="327056">
                <a:tc>
                  <a:txBody>
                    <a:bodyPr/>
                    <a:lstStyle/>
                    <a:p>
                      <a:pPr algn="ctr"/>
                      <a:r>
                        <a:rPr lang="de-DE" i="0" dirty="0">
                          <a:latin typeface="Arial" panose="020B0604020202020204" pitchFamily="34" charset="0"/>
                          <a:cs typeface="Arial" panose="020B0604020202020204" pitchFamily="34" charset="0"/>
                        </a:rPr>
                        <a:t>8</a:t>
                      </a:r>
                      <a:endParaRPr lang="en-US" i="0" dirty="0">
                        <a:latin typeface="Arial" panose="020B0604020202020204" pitchFamily="34" charset="0"/>
                        <a:cs typeface="Arial" panose="020B0604020202020204" pitchFamily="34" charset="0"/>
                      </a:endParaRPr>
                    </a:p>
                  </a:txBody>
                  <a:tcPr/>
                </a:tc>
                <a:tc>
                  <a:txBody>
                    <a:bodyPr/>
                    <a:lstStyle/>
                    <a:p>
                      <a:pPr algn="ctr"/>
                      <a:r>
                        <a:rPr lang="de-DE" i="0" dirty="0">
                          <a:latin typeface="Arial" panose="020B0604020202020204" pitchFamily="34" charset="0"/>
                          <a:cs typeface="Arial" panose="020B0604020202020204" pitchFamily="34" charset="0"/>
                        </a:rPr>
                        <a:t>T</a:t>
                      </a:r>
                      <a:endParaRPr lang="en-US" i="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i="0" dirty="0">
                          <a:latin typeface="Arial" panose="020B0604020202020204" pitchFamily="34" charset="0"/>
                          <a:cs typeface="Arial" panose="020B0604020202020204" pitchFamily="34" charset="0"/>
                        </a:rPr>
                        <a:t>1</a:t>
                      </a:r>
                    </a:p>
                  </a:txBody>
                  <a:tcPr/>
                </a:tc>
                <a:tc>
                  <a:txBody>
                    <a:bodyPr/>
                    <a:lstStyle/>
                    <a:p>
                      <a:pPr algn="ctr"/>
                      <a:r>
                        <a:rPr lang="de-DE" i="0" dirty="0">
                          <a:latin typeface="Arial" panose="020B0604020202020204" pitchFamily="34" charset="0"/>
                          <a:cs typeface="Arial" panose="020B0604020202020204" pitchFamily="34" charset="0"/>
                        </a:rPr>
                        <a:t>5</a:t>
                      </a:r>
                      <a:endParaRPr lang="en-US" i="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157261637"/>
                  </a:ext>
                </a:extLst>
              </a:tr>
              <a:tr h="327056">
                <a:tc>
                  <a:txBody>
                    <a:bodyPr/>
                    <a:lstStyle/>
                    <a:p>
                      <a:pPr algn="ctr"/>
                      <a:r>
                        <a:rPr lang="de-DE" i="0" dirty="0">
                          <a:latin typeface="Arial" panose="020B0604020202020204" pitchFamily="34" charset="0"/>
                          <a:cs typeface="Arial" panose="020B0604020202020204" pitchFamily="34" charset="0"/>
                        </a:rPr>
                        <a:t>9</a:t>
                      </a:r>
                      <a:endParaRPr lang="en-US" i="0" dirty="0">
                        <a:latin typeface="Arial" panose="020B0604020202020204" pitchFamily="34" charset="0"/>
                        <a:cs typeface="Arial" panose="020B0604020202020204" pitchFamily="34" charset="0"/>
                      </a:endParaRPr>
                    </a:p>
                  </a:txBody>
                  <a:tcPr/>
                </a:tc>
                <a:tc>
                  <a:txBody>
                    <a:bodyPr/>
                    <a:lstStyle/>
                    <a:p>
                      <a:pPr algn="ctr"/>
                      <a:r>
                        <a:rPr lang="de-DE" i="0" dirty="0">
                          <a:latin typeface="Arial" panose="020B0604020202020204" pitchFamily="34" charset="0"/>
                          <a:cs typeface="Arial" panose="020B0604020202020204" pitchFamily="34" charset="0"/>
                        </a:rPr>
                        <a:t>T</a:t>
                      </a:r>
                      <a:endParaRPr lang="en-US" i="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i="0" dirty="0">
                          <a:latin typeface="Arial" panose="020B0604020202020204" pitchFamily="34" charset="0"/>
                          <a:cs typeface="Arial" panose="020B0604020202020204" pitchFamily="34" charset="0"/>
                        </a:rPr>
                        <a:t>3</a:t>
                      </a:r>
                    </a:p>
                  </a:txBody>
                  <a:tcPr/>
                </a:tc>
                <a:tc>
                  <a:txBody>
                    <a:bodyPr/>
                    <a:lstStyle/>
                    <a:p>
                      <a:pPr algn="ctr"/>
                      <a:r>
                        <a:rPr lang="de-DE" i="0" dirty="0">
                          <a:latin typeface="Arial" panose="020B0604020202020204" pitchFamily="34" charset="0"/>
                          <a:cs typeface="Arial" panose="020B0604020202020204" pitchFamily="34" charset="0"/>
                        </a:rPr>
                        <a:t>8</a:t>
                      </a:r>
                      <a:endParaRPr lang="en-US" i="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984178660"/>
                  </a:ext>
                </a:extLst>
              </a:tr>
            </a:tbl>
          </a:graphicData>
        </a:graphic>
      </p:graphicFrame>
      <p:pic>
        <p:nvPicPr>
          <p:cNvPr id="8" name="Picture 7"/>
          <p:cNvPicPr>
            <a:picLocks noChangeAspect="1"/>
          </p:cNvPicPr>
          <p:nvPr/>
        </p:nvPicPr>
        <p:blipFill>
          <a:blip r:embed="rId3"/>
          <a:stretch>
            <a:fillRect/>
          </a:stretch>
        </p:blipFill>
        <p:spPr>
          <a:xfrm>
            <a:off x="7049060" y="944181"/>
            <a:ext cx="2038350" cy="3981450"/>
          </a:xfrm>
          <a:prstGeom prst="rect">
            <a:avLst/>
          </a:prstGeom>
        </p:spPr>
      </p:pic>
    </p:spTree>
    <p:extLst>
      <p:ext uri="{BB962C8B-B14F-4D97-AF65-F5344CB8AC3E}">
        <p14:creationId xmlns:p14="http://schemas.microsoft.com/office/powerpoint/2010/main" val="100251177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1F4BC561-BCEA-4F0B-95C2-8CA863EDD649}" type="slidenum">
              <a:rPr lang="de-DE" altLang="zh-CN" smtClean="0"/>
              <a:pPr>
                <a:defRPr/>
              </a:pPr>
              <a:t>21</a:t>
            </a:fld>
            <a:endParaRPr lang="de-DE" altLang="zh-CN" dirty="0"/>
          </a:p>
        </p:txBody>
      </p:sp>
    </p:spTree>
    <p:extLst>
      <p:ext uri="{BB962C8B-B14F-4D97-AF65-F5344CB8AC3E}">
        <p14:creationId xmlns:p14="http://schemas.microsoft.com/office/powerpoint/2010/main" val="53916754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pPr>
              <a:spcBef>
                <a:spcPts val="0"/>
              </a:spcBef>
              <a:defRPr/>
            </a:pPr>
            <a:r>
              <a:rPr lang="en-US" dirty="0" err="1"/>
              <a:t>Kruskal’s</a:t>
            </a:r>
            <a:r>
              <a:rPr lang="en-US" dirty="0"/>
              <a:t> algorithm</a:t>
            </a:r>
          </a:p>
        </p:txBody>
      </p:sp>
      <p:sp>
        <p:nvSpPr>
          <p:cNvPr id="5123"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This topic covers Kruskal’s algorithm:</a:t>
            </a:r>
          </a:p>
          <a:p>
            <a:pPr lvl="1"/>
            <a:r>
              <a:rPr lang="en-US" altLang="en-US" dirty="0" smtClean="0">
                <a:latin typeface="Arial" charset="0"/>
                <a:cs typeface="Arial" charset="0"/>
              </a:rPr>
              <a:t>Finding a minimum spanning tree</a:t>
            </a:r>
          </a:p>
          <a:p>
            <a:pPr lvl="1"/>
            <a:r>
              <a:rPr lang="en-US" altLang="en-US" dirty="0" smtClean="0">
                <a:latin typeface="Arial" charset="0"/>
                <a:cs typeface="Arial" charset="0"/>
              </a:rPr>
              <a:t>The idea and the algorithm</a:t>
            </a:r>
          </a:p>
          <a:p>
            <a:pPr lvl="1"/>
            <a:r>
              <a:rPr lang="en-US" altLang="en-US" dirty="0" smtClean="0">
                <a:latin typeface="Arial" charset="0"/>
                <a:cs typeface="Arial" charset="0"/>
              </a:rPr>
              <a:t>An example</a:t>
            </a:r>
          </a:p>
          <a:p>
            <a:pPr lvl="1"/>
            <a:r>
              <a:rPr lang="en-US" altLang="en-US" dirty="0" smtClean="0">
                <a:latin typeface="Arial" charset="0"/>
                <a:cs typeface="Arial" charset="0"/>
              </a:rPr>
              <a:t>Using a disjoint set data structure</a:t>
            </a:r>
          </a:p>
        </p:txBody>
      </p:sp>
    </p:spTree>
    <p:extLst>
      <p:ext uri="{BB962C8B-B14F-4D97-AF65-F5344CB8AC3E}">
        <p14:creationId xmlns:p14="http://schemas.microsoft.com/office/powerpoint/2010/main" val="300098718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r>
              <a:rPr lang="en-US" altLang="en-US" dirty="0" smtClean="0">
                <a:latin typeface="Arial" charset="0"/>
                <a:cs typeface="Arial" charset="0"/>
              </a:rPr>
              <a:t>Kruskal’s Algorithm</a:t>
            </a:r>
          </a:p>
        </p:txBody>
      </p:sp>
      <p:sp>
        <p:nvSpPr>
          <p:cNvPr id="6147"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Kruskal’s algorithm sorts the edges by weight and goes through the edges from least weight to greatest weight adding the edges to an empty graph so long as the addition does not create a cycle</a:t>
            </a:r>
          </a:p>
          <a:p>
            <a:pPr>
              <a:buFont typeface="Arial" charset="0"/>
              <a:buNone/>
            </a:pPr>
            <a:endParaRPr lang="en-US" altLang="en-US" dirty="0" smtClean="0">
              <a:latin typeface="Arial" charset="0"/>
              <a:cs typeface="Arial" charset="0"/>
            </a:endParaRPr>
          </a:p>
          <a:p>
            <a:pPr>
              <a:buFont typeface="Arial" charset="0"/>
              <a:buNone/>
            </a:pPr>
            <a:r>
              <a:rPr lang="en-US" altLang="en-US" dirty="0" smtClean="0">
                <a:latin typeface="Arial" charset="0"/>
                <a:cs typeface="Arial" charset="0"/>
              </a:rPr>
              <a:t>	The halting point is:</a:t>
            </a:r>
          </a:p>
          <a:p>
            <a:pPr lvl="1"/>
            <a:r>
              <a:rPr lang="en-US" altLang="en-US" dirty="0" smtClean="0">
                <a:latin typeface="Arial" charset="0"/>
                <a:cs typeface="Arial" charset="0"/>
              </a:rPr>
              <a:t>When </a:t>
            </a:r>
            <a:r>
              <a:rPr lang="en-US" altLang="en-US" dirty="0" smtClean="0">
                <a:latin typeface="Times New Roman" pitchFamily="18" charset="0"/>
                <a:cs typeface="Times New Roman" pitchFamily="18" charset="0"/>
              </a:rPr>
              <a:t>|</a:t>
            </a:r>
            <a:r>
              <a:rPr lang="en-US" altLang="en-US" i="1" dirty="0" smtClean="0">
                <a:latin typeface="Times New Roman" pitchFamily="18" charset="0"/>
                <a:cs typeface="Times New Roman" pitchFamily="18" charset="0"/>
              </a:rPr>
              <a:t>V</a:t>
            </a:r>
            <a:r>
              <a:rPr lang="en-US" altLang="en-US" dirty="0" smtClean="0">
                <a:latin typeface="Times New Roman" pitchFamily="18" charset="0"/>
                <a:cs typeface="Times New Roman" pitchFamily="18" charset="0"/>
              </a:rPr>
              <a:t>| – 1</a:t>
            </a:r>
            <a:r>
              <a:rPr lang="en-US" altLang="en-US" dirty="0" smtClean="0">
                <a:latin typeface="Arial" charset="0"/>
                <a:cs typeface="Arial" charset="0"/>
              </a:rPr>
              <a:t> edges have been added</a:t>
            </a:r>
          </a:p>
          <a:p>
            <a:pPr lvl="2"/>
            <a:r>
              <a:rPr lang="en-US" altLang="en-US" dirty="0" smtClean="0">
                <a:latin typeface="Arial" charset="0"/>
                <a:cs typeface="Arial" charset="0"/>
              </a:rPr>
              <a:t>In this case we have  a minimum spanning tree</a:t>
            </a:r>
          </a:p>
          <a:p>
            <a:pPr lvl="1"/>
            <a:r>
              <a:rPr lang="en-US" altLang="en-US" dirty="0" smtClean="0">
                <a:latin typeface="Arial" charset="0"/>
                <a:cs typeface="Arial" charset="0"/>
              </a:rPr>
              <a:t>We have gone through all edges, in which case, we have a forest of minimum spanning trees on all connected sub-graphs</a:t>
            </a:r>
          </a:p>
        </p:txBody>
      </p:sp>
    </p:spTree>
    <p:extLst>
      <p:ext uri="{BB962C8B-B14F-4D97-AF65-F5344CB8AC3E}">
        <p14:creationId xmlns:p14="http://schemas.microsoft.com/office/powerpoint/2010/main" val="15768282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r>
              <a:rPr lang="en-US" altLang="en-US" dirty="0" smtClean="0">
                <a:latin typeface="Arial" charset="0"/>
                <a:cs typeface="Arial" charset="0"/>
              </a:rPr>
              <a:t>Example</a:t>
            </a:r>
          </a:p>
        </p:txBody>
      </p:sp>
      <p:sp>
        <p:nvSpPr>
          <p:cNvPr id="6147" name="Rectangle 3"/>
          <p:cNvSpPr>
            <a:spLocks noGrp="1" noChangeArrowheads="1"/>
          </p:cNvSpPr>
          <p:nvPr>
            <p:ph type="body" idx="1"/>
          </p:nvPr>
        </p:nvSpPr>
        <p:spPr/>
        <p:txBody>
          <a:bodyPr/>
          <a:lstStyle/>
          <a:p>
            <a:pPr>
              <a:buNone/>
            </a:pPr>
            <a:r>
              <a:rPr lang="en-US" altLang="en-US" dirty="0" smtClean="0">
                <a:latin typeface="Arial" charset="0"/>
                <a:cs typeface="Arial" charset="0"/>
              </a:rPr>
              <a:t>	Consider the game of </a:t>
            </a:r>
            <a:r>
              <a:rPr lang="en-US" altLang="en-US" i="1" dirty="0" smtClean="0">
                <a:latin typeface="Arial" charset="0"/>
                <a:cs typeface="Arial" charset="0"/>
              </a:rPr>
              <a:t>Risk </a:t>
            </a:r>
            <a:r>
              <a:rPr lang="en-US" altLang="en-US" dirty="0" smtClean="0">
                <a:latin typeface="Arial" charset="0"/>
                <a:cs typeface="Arial" charset="0"/>
              </a:rPr>
              <a:t>from </a:t>
            </a:r>
            <a:r>
              <a:rPr lang="en-CA" dirty="0"/>
              <a:t>Parker </a:t>
            </a:r>
            <a:r>
              <a:rPr lang="en-CA" dirty="0" smtClean="0"/>
              <a:t>Brothers</a:t>
            </a:r>
          </a:p>
          <a:p>
            <a:pPr lvl="1"/>
            <a:r>
              <a:rPr lang="en-US" altLang="en-US" dirty="0">
                <a:latin typeface="Arial" charset="0"/>
                <a:cs typeface="Arial" charset="0"/>
              </a:rPr>
              <a:t>A game of world domination</a:t>
            </a:r>
          </a:p>
          <a:p>
            <a:pPr lvl="1"/>
            <a:r>
              <a:rPr lang="en-US" altLang="en-US" dirty="0" smtClean="0">
                <a:latin typeface="Arial" charset="0"/>
                <a:cs typeface="Arial" charset="0"/>
              </a:rPr>
              <a:t>The world is divided into 42 connected regions</a:t>
            </a:r>
          </a:p>
          <a:p>
            <a:pPr lvl="1"/>
            <a:endParaRPr lang="en-US" altLang="en-US" dirty="0" smtClean="0">
              <a:latin typeface="Arial" charset="0"/>
              <a:cs typeface="Arial" charset="0"/>
            </a:endParaRPr>
          </a:p>
        </p:txBody>
      </p:sp>
      <p:pic>
        <p:nvPicPr>
          <p:cNvPr id="152584" name="Picture 8" descr="C:\Users\dwharder\Desktop\a1.png"/>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12884" y="3000227"/>
            <a:ext cx="4672800" cy="37512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0" y="6471486"/>
            <a:ext cx="4572000" cy="276999"/>
          </a:xfrm>
          <a:prstGeom prst="rect">
            <a:avLst/>
          </a:prstGeom>
        </p:spPr>
        <p:txBody>
          <a:bodyPr>
            <a:spAutoFit/>
          </a:bodyPr>
          <a:lstStyle/>
          <a:p>
            <a:r>
              <a:rPr lang="en-CA" sz="1200" dirty="0">
                <a:solidFill>
                  <a:schemeClr val="tx1">
                    <a:lumMod val="50000"/>
                    <a:lumOff val="50000"/>
                  </a:schemeClr>
                </a:solidFill>
              </a:rPr>
              <a:t>http://thunderbird37.com/tag/parker-brothers/</a:t>
            </a:r>
          </a:p>
        </p:txBody>
      </p:sp>
    </p:spTree>
    <p:extLst>
      <p:ext uri="{BB962C8B-B14F-4D97-AF65-F5344CB8AC3E}">
        <p14:creationId xmlns:p14="http://schemas.microsoft.com/office/powerpoint/2010/main" val="416280483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6" descr="C:\Users\dwharder\Desktop\a3.png"/>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94372" y="2992002"/>
            <a:ext cx="4690800" cy="3751200"/>
          </a:xfrm>
          <a:prstGeom prst="rect">
            <a:avLst/>
          </a:prstGeom>
          <a:noFill/>
          <a:extLst>
            <a:ext uri="{909E8E84-426E-40DD-AFC4-6F175D3DCCD1}">
              <a14:hiddenFill xmlns:a14="http://schemas.microsoft.com/office/drawing/2010/main">
                <a:solidFill>
                  <a:srgbClr val="FFFFFF"/>
                </a:solidFill>
              </a14:hiddenFill>
            </a:ext>
          </a:extLst>
        </p:spPr>
      </p:pic>
      <p:sp>
        <p:nvSpPr>
          <p:cNvPr id="6146" name="Rectangle 2"/>
          <p:cNvSpPr>
            <a:spLocks noGrp="1" noChangeArrowheads="1"/>
          </p:cNvSpPr>
          <p:nvPr>
            <p:ph type="title"/>
          </p:nvPr>
        </p:nvSpPr>
        <p:spPr/>
        <p:txBody>
          <a:bodyPr/>
          <a:lstStyle/>
          <a:p>
            <a:r>
              <a:rPr lang="en-US" altLang="en-US" dirty="0">
                <a:latin typeface="Arial" charset="0"/>
                <a:cs typeface="Arial" charset="0"/>
              </a:rPr>
              <a:t>Example</a:t>
            </a:r>
            <a:endParaRPr lang="en-US" altLang="en-US" dirty="0" smtClean="0">
              <a:latin typeface="Arial" charset="0"/>
              <a:cs typeface="Arial" charset="0"/>
            </a:endParaRPr>
          </a:p>
        </p:txBody>
      </p:sp>
      <p:sp>
        <p:nvSpPr>
          <p:cNvPr id="6147" name="Rectangle 3"/>
          <p:cNvSpPr>
            <a:spLocks noGrp="1" noChangeArrowheads="1"/>
          </p:cNvSpPr>
          <p:nvPr>
            <p:ph type="body" idx="1"/>
          </p:nvPr>
        </p:nvSpPr>
        <p:spPr/>
        <p:txBody>
          <a:bodyPr/>
          <a:lstStyle/>
          <a:p>
            <a:pPr>
              <a:buNone/>
            </a:pPr>
            <a:r>
              <a:rPr lang="en-US" altLang="en-US" dirty="0" smtClean="0">
                <a:latin typeface="Arial" charset="0"/>
                <a:cs typeface="Arial" charset="0"/>
              </a:rPr>
              <a:t>	Consider the game of </a:t>
            </a:r>
            <a:r>
              <a:rPr lang="en-US" altLang="en-US" i="1" dirty="0" smtClean="0">
                <a:latin typeface="Arial" charset="0"/>
                <a:cs typeface="Arial" charset="0"/>
              </a:rPr>
              <a:t>Risk </a:t>
            </a:r>
            <a:r>
              <a:rPr lang="en-US" altLang="en-US" dirty="0" smtClean="0">
                <a:latin typeface="Arial" charset="0"/>
                <a:cs typeface="Arial" charset="0"/>
              </a:rPr>
              <a:t>from </a:t>
            </a:r>
            <a:r>
              <a:rPr lang="en-CA" dirty="0"/>
              <a:t>Parker </a:t>
            </a:r>
            <a:r>
              <a:rPr lang="en-CA" dirty="0" smtClean="0"/>
              <a:t>Brothers</a:t>
            </a:r>
          </a:p>
          <a:p>
            <a:pPr lvl="1"/>
            <a:r>
              <a:rPr lang="en-US" altLang="en-US" dirty="0">
                <a:latin typeface="Arial" charset="0"/>
                <a:cs typeface="Arial" charset="0"/>
              </a:rPr>
              <a:t>A game of world domination</a:t>
            </a:r>
          </a:p>
          <a:p>
            <a:pPr lvl="1"/>
            <a:r>
              <a:rPr lang="en-US" altLang="en-US" dirty="0" smtClean="0">
                <a:latin typeface="Arial" charset="0"/>
                <a:cs typeface="Arial" charset="0"/>
              </a:rPr>
              <a:t>The world is divided into 42 connected regions</a:t>
            </a:r>
          </a:p>
          <a:p>
            <a:pPr lvl="1"/>
            <a:r>
              <a:rPr lang="en-US" altLang="en-US" dirty="0" smtClean="0">
                <a:latin typeface="Arial" charset="0"/>
                <a:cs typeface="Arial" charset="0"/>
              </a:rPr>
              <a:t>The regions are vertices and edges indicate adjacent regions</a:t>
            </a:r>
          </a:p>
        </p:txBody>
      </p:sp>
      <p:sp>
        <p:nvSpPr>
          <p:cNvPr id="2" name="Rectangle 1"/>
          <p:cNvSpPr/>
          <p:nvPr/>
        </p:nvSpPr>
        <p:spPr>
          <a:xfrm>
            <a:off x="0" y="6471486"/>
            <a:ext cx="4572000" cy="276999"/>
          </a:xfrm>
          <a:prstGeom prst="rect">
            <a:avLst/>
          </a:prstGeom>
        </p:spPr>
        <p:txBody>
          <a:bodyPr>
            <a:spAutoFit/>
          </a:bodyPr>
          <a:lstStyle/>
          <a:p>
            <a:r>
              <a:rPr lang="en-CA" sz="1200" dirty="0">
                <a:solidFill>
                  <a:schemeClr val="tx1">
                    <a:lumMod val="50000"/>
                    <a:lumOff val="50000"/>
                  </a:schemeClr>
                </a:solidFill>
              </a:rPr>
              <a:t>http://thunderbird37.com/tag/parker-brothers/</a:t>
            </a:r>
          </a:p>
        </p:txBody>
      </p:sp>
    </p:spTree>
    <p:extLst>
      <p:ext uri="{BB962C8B-B14F-4D97-AF65-F5344CB8AC3E}">
        <p14:creationId xmlns:p14="http://schemas.microsoft.com/office/powerpoint/2010/main" val="396837239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7" descr="C:\Users\dwharder\Desktop\a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99309" y="2992003"/>
            <a:ext cx="4702710" cy="3749365"/>
          </a:xfrm>
          <a:prstGeom prst="rect">
            <a:avLst/>
          </a:prstGeom>
          <a:noFill/>
          <a:extLst>
            <a:ext uri="{909E8E84-426E-40DD-AFC4-6F175D3DCCD1}">
              <a14:hiddenFill xmlns:a14="http://schemas.microsoft.com/office/drawing/2010/main">
                <a:solidFill>
                  <a:srgbClr val="FFFFFF"/>
                </a:solidFill>
              </a14:hiddenFill>
            </a:ext>
          </a:extLst>
        </p:spPr>
      </p:pic>
      <p:sp>
        <p:nvSpPr>
          <p:cNvPr id="6146" name="Rectangle 2"/>
          <p:cNvSpPr>
            <a:spLocks noGrp="1" noChangeArrowheads="1"/>
          </p:cNvSpPr>
          <p:nvPr>
            <p:ph type="title"/>
          </p:nvPr>
        </p:nvSpPr>
        <p:spPr/>
        <p:txBody>
          <a:bodyPr/>
          <a:lstStyle/>
          <a:p>
            <a:r>
              <a:rPr lang="en-US" altLang="en-US" dirty="0">
                <a:latin typeface="Arial" charset="0"/>
                <a:cs typeface="Arial" charset="0"/>
              </a:rPr>
              <a:t>Example</a:t>
            </a:r>
            <a:endParaRPr lang="en-US" altLang="en-US" dirty="0" smtClean="0">
              <a:latin typeface="Arial" charset="0"/>
              <a:cs typeface="Arial" charset="0"/>
            </a:endParaRPr>
          </a:p>
        </p:txBody>
      </p:sp>
      <p:sp>
        <p:nvSpPr>
          <p:cNvPr id="6147" name="Rectangle 3"/>
          <p:cNvSpPr>
            <a:spLocks noGrp="1" noChangeArrowheads="1"/>
          </p:cNvSpPr>
          <p:nvPr>
            <p:ph type="body" idx="1"/>
          </p:nvPr>
        </p:nvSpPr>
        <p:spPr/>
        <p:txBody>
          <a:bodyPr/>
          <a:lstStyle/>
          <a:p>
            <a:pPr>
              <a:buNone/>
            </a:pPr>
            <a:r>
              <a:rPr lang="en-US" altLang="en-US" dirty="0" smtClean="0">
                <a:latin typeface="Arial" charset="0"/>
                <a:cs typeface="Arial" charset="0"/>
              </a:rPr>
              <a:t>	Consider the game of </a:t>
            </a:r>
            <a:r>
              <a:rPr lang="en-US" altLang="en-US" i="1" dirty="0" smtClean="0">
                <a:latin typeface="Arial" charset="0"/>
                <a:cs typeface="Arial" charset="0"/>
              </a:rPr>
              <a:t>Risk </a:t>
            </a:r>
            <a:r>
              <a:rPr lang="en-US" altLang="en-US" dirty="0" smtClean="0">
                <a:latin typeface="Arial" charset="0"/>
                <a:cs typeface="Arial" charset="0"/>
              </a:rPr>
              <a:t>from </a:t>
            </a:r>
            <a:r>
              <a:rPr lang="en-CA" dirty="0"/>
              <a:t>Parker </a:t>
            </a:r>
            <a:r>
              <a:rPr lang="en-CA" dirty="0" smtClean="0"/>
              <a:t>Brothers</a:t>
            </a:r>
          </a:p>
          <a:p>
            <a:pPr lvl="1"/>
            <a:r>
              <a:rPr lang="en-US" altLang="en-US" dirty="0">
                <a:latin typeface="Arial" charset="0"/>
                <a:cs typeface="Arial" charset="0"/>
              </a:rPr>
              <a:t>A game of world domination</a:t>
            </a:r>
          </a:p>
          <a:p>
            <a:pPr lvl="1"/>
            <a:r>
              <a:rPr lang="en-US" altLang="en-US" dirty="0">
                <a:latin typeface="Arial" charset="0"/>
                <a:cs typeface="Arial" charset="0"/>
              </a:rPr>
              <a:t>The world is divided into 42 connected regions</a:t>
            </a:r>
          </a:p>
          <a:p>
            <a:pPr lvl="1"/>
            <a:r>
              <a:rPr lang="en-US" altLang="en-US" dirty="0">
                <a:latin typeface="Arial" charset="0"/>
                <a:cs typeface="Arial" charset="0"/>
              </a:rPr>
              <a:t>The regions are vertices and edges indicate adjacent regions</a:t>
            </a:r>
          </a:p>
          <a:p>
            <a:pPr lvl="1"/>
            <a:r>
              <a:rPr lang="en-US" altLang="en-US" dirty="0" smtClean="0">
                <a:latin typeface="Arial" charset="0"/>
                <a:cs typeface="Arial" charset="0"/>
              </a:rPr>
              <a:t>The graph is sufficient to describe the game</a:t>
            </a:r>
          </a:p>
        </p:txBody>
      </p:sp>
    </p:spTree>
    <p:extLst>
      <p:ext uri="{BB962C8B-B14F-4D97-AF65-F5344CB8AC3E}">
        <p14:creationId xmlns:p14="http://schemas.microsoft.com/office/powerpoint/2010/main" val="83919841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r>
              <a:rPr lang="en-US" altLang="en-US" dirty="0">
                <a:latin typeface="Arial" charset="0"/>
                <a:cs typeface="Arial" charset="0"/>
              </a:rPr>
              <a:t>Example</a:t>
            </a:r>
            <a:endParaRPr lang="en-US" altLang="en-US" dirty="0" smtClean="0">
              <a:latin typeface="Arial" charset="0"/>
              <a:cs typeface="Arial" charset="0"/>
            </a:endParaRPr>
          </a:p>
        </p:txBody>
      </p:sp>
      <p:sp>
        <p:nvSpPr>
          <p:cNvPr id="6147" name="Rectangle 3"/>
          <p:cNvSpPr>
            <a:spLocks noGrp="1" noChangeArrowheads="1"/>
          </p:cNvSpPr>
          <p:nvPr>
            <p:ph type="body" idx="1"/>
          </p:nvPr>
        </p:nvSpPr>
        <p:spPr/>
        <p:txBody>
          <a:bodyPr/>
          <a:lstStyle/>
          <a:p>
            <a:pPr>
              <a:buNone/>
            </a:pPr>
            <a:r>
              <a:rPr lang="en-US" altLang="en-US" dirty="0" smtClean="0">
                <a:latin typeface="Arial" charset="0"/>
                <a:cs typeface="Arial" charset="0"/>
              </a:rPr>
              <a:t>	Consider the game of </a:t>
            </a:r>
            <a:r>
              <a:rPr lang="en-US" altLang="en-US" i="1" dirty="0" smtClean="0">
                <a:latin typeface="Arial" charset="0"/>
                <a:cs typeface="Arial" charset="0"/>
              </a:rPr>
              <a:t>Risk </a:t>
            </a:r>
            <a:r>
              <a:rPr lang="en-US" altLang="en-US" dirty="0" smtClean="0">
                <a:latin typeface="Arial" charset="0"/>
                <a:cs typeface="Arial" charset="0"/>
              </a:rPr>
              <a:t>from </a:t>
            </a:r>
            <a:r>
              <a:rPr lang="en-CA" dirty="0"/>
              <a:t>Parker </a:t>
            </a:r>
            <a:r>
              <a:rPr lang="en-CA" dirty="0" smtClean="0"/>
              <a:t>Brothers</a:t>
            </a:r>
          </a:p>
          <a:p>
            <a:pPr lvl="1"/>
            <a:r>
              <a:rPr lang="en-US" altLang="en-US" dirty="0" smtClean="0">
                <a:latin typeface="Arial" charset="0"/>
                <a:cs typeface="Arial" charset="0"/>
              </a:rPr>
              <a:t>Here is a more abstract representation of the game board</a:t>
            </a:r>
          </a:p>
          <a:p>
            <a:pPr lvl="1"/>
            <a:r>
              <a:rPr lang="en-US" altLang="en-US" dirty="0" smtClean="0">
                <a:latin typeface="Arial" charset="0"/>
                <a:cs typeface="Arial" charset="0"/>
              </a:rPr>
              <a:t>Suddenly, it’s less interesting:  “I’ve conquered the graph!”</a:t>
            </a:r>
          </a:p>
        </p:txBody>
      </p:sp>
      <p:pic>
        <p:nvPicPr>
          <p:cNvPr id="6" name="Picture 5"/>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001912" y="4221088"/>
            <a:ext cx="4999811" cy="24101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4086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4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en-US" dirty="0">
                <a:latin typeface="Arial" charset="0"/>
                <a:cs typeface="Arial" charset="0"/>
              </a:rPr>
              <a:t>Example</a:t>
            </a:r>
            <a:endParaRPr lang="en-US" altLang="en-US" dirty="0" smtClean="0">
              <a:latin typeface="Arial" charset="0"/>
              <a:cs typeface="Arial" charset="0"/>
            </a:endParaRPr>
          </a:p>
        </p:txBody>
      </p:sp>
      <p:sp>
        <p:nvSpPr>
          <p:cNvPr id="7171"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We’ll focus on Asia</a:t>
            </a:r>
          </a:p>
        </p:txBody>
      </p:sp>
      <p:pic>
        <p:nvPicPr>
          <p:cNvPr id="4" name="Picture 4" descr="C:\Users\dwharder\Desktop\a5.png"/>
          <p:cNvPicPr>
            <a:picLocks noChangeAspect="1" noChangeArrowheads="1"/>
          </p:cNvPicPr>
          <p:nvPr/>
        </p:nvPicPr>
        <p:blipFill rotWithShape="1">
          <a:blip r:embed="rId3">
            <a:extLst>
              <a:ext uri="{28A0092B-C50C-407E-A947-70E740481C1C}">
                <a14:useLocalDpi xmlns:a14="http://schemas.microsoft.com/office/drawing/2010/main" val="0"/>
              </a:ext>
            </a:extLst>
          </a:blip>
          <a:srcRect t="12426" b="2826"/>
          <a:stretch/>
        </p:blipFill>
        <p:spPr bwMode="auto">
          <a:xfrm>
            <a:off x="1619672" y="1996966"/>
            <a:ext cx="5976664" cy="4751519"/>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rot="16200000">
            <a:off x="6600964" y="4323986"/>
            <a:ext cx="4572000" cy="276999"/>
          </a:xfrm>
          <a:prstGeom prst="rect">
            <a:avLst/>
          </a:prstGeom>
        </p:spPr>
        <p:txBody>
          <a:bodyPr>
            <a:spAutoFit/>
          </a:bodyPr>
          <a:lstStyle/>
          <a:p>
            <a:r>
              <a:rPr lang="en-CA" sz="1200" dirty="0">
                <a:solidFill>
                  <a:schemeClr val="tx1">
                    <a:lumMod val="50000"/>
                    <a:lumOff val="50000"/>
                  </a:schemeClr>
                </a:solidFill>
              </a:rPr>
              <a:t>http://thunderbird37.com/tag/parker-brothers/</a:t>
            </a:r>
          </a:p>
        </p:txBody>
      </p:sp>
    </p:spTree>
    <p:extLst>
      <p:ext uri="{BB962C8B-B14F-4D97-AF65-F5344CB8AC3E}">
        <p14:creationId xmlns:p14="http://schemas.microsoft.com/office/powerpoint/2010/main" val="369310582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en-US" dirty="0">
                <a:latin typeface="Arial" charset="0"/>
                <a:cs typeface="Arial" charset="0"/>
              </a:rPr>
              <a:t>Example</a:t>
            </a:r>
            <a:endParaRPr lang="en-US" altLang="en-US" dirty="0" smtClean="0">
              <a:latin typeface="Arial" charset="0"/>
              <a:cs typeface="Arial" charset="0"/>
            </a:endParaRPr>
          </a:p>
        </p:txBody>
      </p:sp>
      <p:sp>
        <p:nvSpPr>
          <p:cNvPr id="7171"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Here is our abstract representation</a:t>
            </a:r>
          </a:p>
        </p:txBody>
      </p:sp>
      <p:pic>
        <p:nvPicPr>
          <p:cNvPr id="5" name="Picture 3" descr="C:\Users\dwharder\Desktop\a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11760" y="2204864"/>
            <a:ext cx="4322439" cy="40359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841211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a:t>Spanning trees</a:t>
            </a:r>
            <a:endParaRPr lang="en-US" dirty="0"/>
          </a:p>
        </p:txBody>
      </p:sp>
      <p:sp>
        <p:nvSpPr>
          <p:cNvPr id="4" name="Slide Number Placeholder 3"/>
          <p:cNvSpPr>
            <a:spLocks noGrp="1"/>
          </p:cNvSpPr>
          <p:nvPr>
            <p:ph type="sldNum" sz="quarter" idx="10"/>
          </p:nvPr>
        </p:nvSpPr>
        <p:spPr/>
        <p:txBody>
          <a:bodyPr/>
          <a:lstStyle/>
          <a:p>
            <a:pPr>
              <a:defRPr/>
            </a:pPr>
            <a:fld id="{1F4BC561-BCEA-4F0B-95C2-8CA863EDD649}" type="slidenum">
              <a:rPr lang="de-DE" altLang="zh-CN" smtClean="0"/>
              <a:pPr>
                <a:defRPr/>
              </a:pPr>
              <a:t>3</a:t>
            </a:fld>
            <a:endParaRPr lang="de-DE" altLang="zh-CN" dirty="0"/>
          </a:p>
        </p:txBody>
      </p:sp>
      <p:pic>
        <p:nvPicPr>
          <p:cNvPr id="5" name="Picture 4"/>
          <p:cNvPicPr>
            <a:picLocks noChangeAspect="1"/>
          </p:cNvPicPr>
          <p:nvPr/>
        </p:nvPicPr>
        <p:blipFill>
          <a:blip r:embed="rId2"/>
          <a:stretch>
            <a:fillRect/>
          </a:stretch>
        </p:blipFill>
        <p:spPr>
          <a:xfrm>
            <a:off x="6183924" y="1180320"/>
            <a:ext cx="2190750" cy="2228850"/>
          </a:xfrm>
          <a:prstGeom prst="rect">
            <a:avLst/>
          </a:prstGeom>
        </p:spPr>
      </p:pic>
      <p:sp>
        <p:nvSpPr>
          <p:cNvPr id="6" name="Rectangle 5"/>
          <p:cNvSpPr/>
          <p:nvPr/>
        </p:nvSpPr>
        <p:spPr>
          <a:xfrm>
            <a:off x="628650" y="1180320"/>
            <a:ext cx="4778619" cy="5170646"/>
          </a:xfrm>
          <a:prstGeom prst="rect">
            <a:avLst/>
          </a:prstGeom>
        </p:spPr>
        <p:txBody>
          <a:bodyPr wrap="square">
            <a:spAutoFit/>
          </a:bodyPr>
          <a:lstStyle/>
          <a:p>
            <a:r>
              <a:rPr lang="en-GB" sz="2200" dirty="0">
                <a:latin typeface="Arial" panose="020B0604020202020204" pitchFamily="34" charset="0"/>
                <a:cs typeface="Arial" panose="020B0604020202020204" pitchFamily="34" charset="0"/>
              </a:rPr>
              <a:t>Because the number of retained connections is the issue, there is still the possibility we can reduce this number</a:t>
            </a:r>
          </a:p>
          <a:p>
            <a:endParaRPr lang="en-GB" sz="2200" dirty="0">
              <a:latin typeface="Arial" panose="020B0604020202020204" pitchFamily="34" charset="0"/>
              <a:cs typeface="Arial" panose="020B0604020202020204" pitchFamily="34" charset="0"/>
            </a:endParaRPr>
          </a:p>
          <a:p>
            <a:r>
              <a:rPr lang="en-GB" sz="2200" dirty="0">
                <a:latin typeface="Arial" panose="020B0604020202020204" pitchFamily="34" charset="0"/>
                <a:cs typeface="Arial" panose="020B0604020202020204" pitchFamily="34" charset="0"/>
              </a:rPr>
              <a:t>It should be clear that the minimum number of such connections form a tree because </a:t>
            </a:r>
            <a:r>
              <a:rPr lang="en-GB" sz="2200" dirty="0">
                <a:solidFill>
                  <a:schemeClr val="accent1">
                    <a:lumMod val="75000"/>
                  </a:schemeClr>
                </a:solidFill>
                <a:latin typeface="Arial" panose="020B0604020202020204" pitchFamily="34" charset="0"/>
                <a:cs typeface="Arial" panose="020B0604020202020204" pitchFamily="34" charset="0"/>
              </a:rPr>
              <a:t>alternate paths arise as a result of cycles in the graph</a:t>
            </a:r>
          </a:p>
          <a:p>
            <a:endParaRPr lang="en-GB" sz="2200" dirty="0">
              <a:latin typeface="Arial" panose="020B0604020202020204" pitchFamily="34" charset="0"/>
              <a:cs typeface="Arial" panose="020B0604020202020204" pitchFamily="34" charset="0"/>
            </a:endParaRPr>
          </a:p>
          <a:p>
            <a:r>
              <a:rPr lang="en-GB" sz="2200" dirty="0">
                <a:latin typeface="Arial" panose="020B0604020202020204" pitchFamily="34" charset="0"/>
                <a:cs typeface="Arial" panose="020B0604020202020204" pitchFamily="34" charset="0"/>
              </a:rPr>
              <a:t>Hence, to create the minimum number of connections, a </a:t>
            </a:r>
            <a:r>
              <a:rPr lang="en-GB" sz="2200" i="1" dirty="0">
                <a:solidFill>
                  <a:schemeClr val="accent1">
                    <a:lumMod val="75000"/>
                  </a:schemeClr>
                </a:solidFill>
                <a:latin typeface="Arial" panose="020B0604020202020204" pitchFamily="34" charset="0"/>
                <a:cs typeface="Arial" panose="020B0604020202020204" pitchFamily="34" charset="0"/>
              </a:rPr>
              <a:t>spanning tree</a:t>
            </a:r>
            <a:r>
              <a:rPr lang="en-GB" sz="2200" dirty="0">
                <a:latin typeface="Arial" panose="020B0604020202020204" pitchFamily="34" charset="0"/>
                <a:cs typeface="Arial" panose="020B0604020202020204" pitchFamily="34" charset="0"/>
              </a:rPr>
              <a:t> should be created, and such a spanning tree is the by product</a:t>
            </a:r>
          </a:p>
          <a:p>
            <a:r>
              <a:rPr lang="en-US" sz="2200" dirty="0">
                <a:latin typeface="Arial" panose="020B0604020202020204" pitchFamily="34" charset="0"/>
                <a:cs typeface="Arial" panose="020B0604020202020204" pitchFamily="34" charset="0"/>
              </a:rPr>
              <a:t>of depth-first search</a:t>
            </a:r>
          </a:p>
        </p:txBody>
      </p:sp>
      <p:pic>
        <p:nvPicPr>
          <p:cNvPr id="7" name="Picture 6"/>
          <p:cNvPicPr>
            <a:picLocks noChangeAspect="1"/>
          </p:cNvPicPr>
          <p:nvPr/>
        </p:nvPicPr>
        <p:blipFill>
          <a:blip r:embed="rId3"/>
          <a:stretch>
            <a:fillRect/>
          </a:stretch>
        </p:blipFill>
        <p:spPr>
          <a:xfrm>
            <a:off x="6183924" y="3805237"/>
            <a:ext cx="2143125" cy="2219325"/>
          </a:xfrm>
          <a:prstGeom prst="rect">
            <a:avLst/>
          </a:prstGeom>
        </p:spPr>
      </p:pic>
      <p:sp>
        <p:nvSpPr>
          <p:cNvPr id="8" name="TextBox 7"/>
          <p:cNvSpPr txBox="1"/>
          <p:nvPr/>
        </p:nvSpPr>
        <p:spPr>
          <a:xfrm>
            <a:off x="3798277" y="6059730"/>
            <a:ext cx="2286000" cy="430887"/>
          </a:xfrm>
          <a:prstGeom prst="rect">
            <a:avLst/>
          </a:prstGeom>
          <a:noFill/>
        </p:spPr>
        <p:txBody>
          <a:bodyPr wrap="square" rtlCol="0">
            <a:spAutoFit/>
          </a:bodyPr>
          <a:lstStyle/>
          <a:p>
            <a:r>
              <a:rPr lang="de-DE" sz="2200" dirty="0">
                <a:solidFill>
                  <a:schemeClr val="accent1">
                    <a:lumMod val="75000"/>
                  </a:schemeClr>
                </a:solidFill>
                <a:latin typeface="Arial" panose="020B0604020202020204" pitchFamily="34" charset="0"/>
                <a:cs typeface="Arial" panose="020B0604020202020204" pitchFamily="34" charset="0"/>
              </a:rPr>
              <a:t>One possibility</a:t>
            </a:r>
            <a:endParaRPr lang="en-US" sz="2200" dirty="0">
              <a:solidFill>
                <a:schemeClr val="accent1">
                  <a:lumMod val="75000"/>
                </a:schemeClr>
              </a:solidFill>
              <a:latin typeface="Arial" panose="020B0604020202020204" pitchFamily="34" charset="0"/>
              <a:cs typeface="Arial" panose="020B0604020202020204" pitchFamily="34" charset="0"/>
            </a:endParaRPr>
          </a:p>
        </p:txBody>
      </p:sp>
      <p:cxnSp>
        <p:nvCxnSpPr>
          <p:cNvPr id="10" name="Connector: Curved 9"/>
          <p:cNvCxnSpPr>
            <a:cxnSpLocks/>
          </p:cNvCxnSpPr>
          <p:nvPr/>
        </p:nvCxnSpPr>
        <p:spPr>
          <a:xfrm flipV="1">
            <a:off x="5811715" y="6059730"/>
            <a:ext cx="1443772" cy="230832"/>
          </a:xfrm>
          <a:prstGeom prst="curvedConnector2">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286846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en-US" dirty="0">
                <a:latin typeface="Arial" charset="0"/>
                <a:cs typeface="Arial" charset="0"/>
              </a:rPr>
              <a:t>Example</a:t>
            </a:r>
            <a:endParaRPr lang="en-US" altLang="en-US" dirty="0" smtClean="0">
              <a:latin typeface="Arial" charset="0"/>
              <a:cs typeface="Arial" charset="0"/>
            </a:endParaRPr>
          </a:p>
        </p:txBody>
      </p:sp>
      <p:sp>
        <p:nvSpPr>
          <p:cNvPr id="7171"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Let us give a weight to each of the edges</a:t>
            </a:r>
          </a:p>
        </p:txBody>
      </p:sp>
      <p:pic>
        <p:nvPicPr>
          <p:cNvPr id="8" name="Picture 2" descr="C:\Users\dwharder\Desktop\a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11760" y="2204864"/>
            <a:ext cx="4322439" cy="40359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232647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en-US" dirty="0">
                <a:latin typeface="Arial" charset="0"/>
                <a:cs typeface="Arial" charset="0"/>
              </a:rPr>
              <a:t>Example</a:t>
            </a:r>
            <a:endParaRPr lang="en-US" altLang="en-US" dirty="0" smtClean="0">
              <a:latin typeface="Arial" charset="0"/>
              <a:cs typeface="Arial" charset="0"/>
            </a:endParaRPr>
          </a:p>
        </p:txBody>
      </p:sp>
      <p:sp>
        <p:nvSpPr>
          <p:cNvPr id="7171"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First, we sort the edges based on weight</a:t>
            </a:r>
          </a:p>
        </p:txBody>
      </p:sp>
      <p:pic>
        <p:nvPicPr>
          <p:cNvPr id="8" name="Picture 2" descr="C:\Users\dwharder\Desktop\a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712" y="2345426"/>
            <a:ext cx="4322439" cy="403590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7375931" y="671691"/>
            <a:ext cx="813043" cy="6186309"/>
          </a:xfrm>
          <a:prstGeom prst="rect">
            <a:avLst/>
          </a:prstGeom>
          <a:noFill/>
        </p:spPr>
        <p:txBody>
          <a:bodyPr wrap="none" rtlCol="0">
            <a:spAutoFit/>
          </a:bodyPr>
          <a:lstStyle/>
          <a:p>
            <a:pPr algn="ctr"/>
            <a:r>
              <a:rPr lang="en-CA" dirty="0" smtClean="0"/>
              <a:t>{C, E}</a:t>
            </a:r>
          </a:p>
          <a:p>
            <a:pPr algn="ctr"/>
            <a:r>
              <a:rPr lang="en-CA" dirty="0" smtClean="0"/>
              <a:t>{H, I}</a:t>
            </a:r>
          </a:p>
          <a:p>
            <a:pPr algn="ctr"/>
            <a:r>
              <a:rPr lang="en-CA" dirty="0" smtClean="0"/>
              <a:t>{G, I}</a:t>
            </a:r>
          </a:p>
          <a:p>
            <a:pPr algn="ctr"/>
            <a:r>
              <a:rPr lang="en-CA" dirty="0" smtClean="0"/>
              <a:t>{F, G}</a:t>
            </a:r>
          </a:p>
          <a:p>
            <a:pPr algn="ctr"/>
            <a:r>
              <a:rPr lang="en-CA" dirty="0" smtClean="0"/>
              <a:t>{B, E}</a:t>
            </a:r>
          </a:p>
          <a:p>
            <a:pPr algn="ctr"/>
            <a:r>
              <a:rPr lang="en-CA" dirty="0" smtClean="0"/>
              <a:t>{E, H}</a:t>
            </a:r>
          </a:p>
          <a:p>
            <a:pPr algn="ctr"/>
            <a:r>
              <a:rPr lang="en-CA" dirty="0" smtClean="0"/>
              <a:t>{B, C}</a:t>
            </a:r>
          </a:p>
          <a:p>
            <a:pPr algn="ctr"/>
            <a:r>
              <a:rPr lang="en-CA" dirty="0" smtClean="0"/>
              <a:t>{H, K}</a:t>
            </a:r>
          </a:p>
          <a:p>
            <a:pPr algn="ctr"/>
            <a:r>
              <a:rPr lang="en-CA" dirty="0" smtClean="0"/>
              <a:t>{H, L}</a:t>
            </a:r>
          </a:p>
          <a:p>
            <a:pPr algn="ctr"/>
            <a:r>
              <a:rPr lang="en-CA" dirty="0" smtClean="0"/>
              <a:t>{D, E}</a:t>
            </a:r>
          </a:p>
          <a:p>
            <a:pPr algn="ctr"/>
            <a:r>
              <a:rPr lang="en-CA" dirty="0" smtClean="0"/>
              <a:t>{G, H}</a:t>
            </a:r>
          </a:p>
          <a:p>
            <a:pPr algn="ctr"/>
            <a:r>
              <a:rPr lang="en-CA" dirty="0" smtClean="0"/>
              <a:t>{I, K}</a:t>
            </a:r>
          </a:p>
          <a:p>
            <a:pPr algn="ctr"/>
            <a:r>
              <a:rPr lang="en-CA" dirty="0" smtClean="0"/>
              <a:t>{B, D}</a:t>
            </a:r>
          </a:p>
          <a:p>
            <a:pPr algn="ctr"/>
            <a:r>
              <a:rPr lang="en-CA" dirty="0" smtClean="0"/>
              <a:t>{D, F}</a:t>
            </a:r>
          </a:p>
          <a:p>
            <a:pPr algn="ctr"/>
            <a:r>
              <a:rPr lang="en-CA" dirty="0" smtClean="0"/>
              <a:t>{E, G}</a:t>
            </a:r>
          </a:p>
          <a:p>
            <a:pPr algn="ctr"/>
            <a:r>
              <a:rPr lang="en-CA" dirty="0" smtClean="0"/>
              <a:t>{K, L}</a:t>
            </a:r>
          </a:p>
          <a:p>
            <a:pPr algn="ctr"/>
            <a:r>
              <a:rPr lang="en-CA" dirty="0" smtClean="0"/>
              <a:t>{J, K}</a:t>
            </a:r>
          </a:p>
          <a:p>
            <a:pPr algn="ctr"/>
            <a:r>
              <a:rPr lang="en-CA" dirty="0" smtClean="0"/>
              <a:t>{J, I}</a:t>
            </a:r>
          </a:p>
          <a:p>
            <a:pPr algn="ctr"/>
            <a:r>
              <a:rPr lang="en-CA" dirty="0" smtClean="0"/>
              <a:t>{J, G}</a:t>
            </a:r>
          </a:p>
          <a:p>
            <a:pPr algn="ctr"/>
            <a:r>
              <a:rPr lang="en-CA" dirty="0" smtClean="0"/>
              <a:t>{A, B}</a:t>
            </a:r>
          </a:p>
          <a:p>
            <a:pPr algn="ctr"/>
            <a:r>
              <a:rPr lang="en-CA" dirty="0" smtClean="0"/>
              <a:t>{A, D}</a:t>
            </a:r>
          </a:p>
          <a:p>
            <a:pPr algn="ctr"/>
            <a:r>
              <a:rPr lang="en-CA" dirty="0" smtClean="0"/>
              <a:t>{E, F}</a:t>
            </a:r>
            <a:endParaRPr lang="en-CA" dirty="0"/>
          </a:p>
        </p:txBody>
      </p:sp>
    </p:spTree>
    <p:extLst>
      <p:ext uri="{BB962C8B-B14F-4D97-AF65-F5344CB8AC3E}">
        <p14:creationId xmlns:p14="http://schemas.microsoft.com/office/powerpoint/2010/main" val="321351774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en-US" dirty="0" smtClean="0">
                <a:latin typeface="Arial" charset="0"/>
                <a:cs typeface="Arial" charset="0"/>
              </a:rPr>
              <a:t>Example</a:t>
            </a:r>
          </a:p>
        </p:txBody>
      </p:sp>
      <p:sp>
        <p:nvSpPr>
          <p:cNvPr id="7171"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We start by adding edge {C, E}</a:t>
            </a:r>
          </a:p>
        </p:txBody>
      </p:sp>
      <p:sp>
        <p:nvSpPr>
          <p:cNvPr id="37" name="TextBox 36"/>
          <p:cNvSpPr txBox="1"/>
          <p:nvPr/>
        </p:nvSpPr>
        <p:spPr>
          <a:xfrm>
            <a:off x="7375931" y="671691"/>
            <a:ext cx="813043" cy="6186309"/>
          </a:xfrm>
          <a:prstGeom prst="rect">
            <a:avLst/>
          </a:prstGeom>
          <a:noFill/>
        </p:spPr>
        <p:txBody>
          <a:bodyPr wrap="none" rtlCol="0">
            <a:spAutoFit/>
          </a:bodyPr>
          <a:lstStyle/>
          <a:p>
            <a:pPr algn="ctr"/>
            <a:r>
              <a:rPr lang="en-CA" dirty="0" smtClean="0">
                <a:solidFill>
                  <a:srgbClr val="FF0000"/>
                </a:solidFill>
              </a:rPr>
              <a:t>{C, E}</a:t>
            </a:r>
          </a:p>
          <a:p>
            <a:pPr algn="ctr"/>
            <a:r>
              <a:rPr lang="en-CA" dirty="0" smtClean="0"/>
              <a:t>{H, I}</a:t>
            </a:r>
          </a:p>
          <a:p>
            <a:pPr algn="ctr"/>
            <a:r>
              <a:rPr lang="en-CA" dirty="0" smtClean="0"/>
              <a:t>{G, I}</a:t>
            </a:r>
          </a:p>
          <a:p>
            <a:pPr algn="ctr"/>
            <a:r>
              <a:rPr lang="en-CA" dirty="0" smtClean="0"/>
              <a:t>{F, G}</a:t>
            </a:r>
          </a:p>
          <a:p>
            <a:pPr algn="ctr"/>
            <a:r>
              <a:rPr lang="en-CA" dirty="0" smtClean="0"/>
              <a:t>{B, E}</a:t>
            </a:r>
          </a:p>
          <a:p>
            <a:pPr algn="ctr"/>
            <a:r>
              <a:rPr lang="en-CA" dirty="0" smtClean="0"/>
              <a:t>{E, H}</a:t>
            </a:r>
          </a:p>
          <a:p>
            <a:pPr algn="ctr"/>
            <a:r>
              <a:rPr lang="en-CA" dirty="0" smtClean="0"/>
              <a:t>{B, C}</a:t>
            </a:r>
          </a:p>
          <a:p>
            <a:pPr algn="ctr"/>
            <a:r>
              <a:rPr lang="en-CA" dirty="0" smtClean="0"/>
              <a:t>{H, K}</a:t>
            </a:r>
          </a:p>
          <a:p>
            <a:pPr algn="ctr"/>
            <a:r>
              <a:rPr lang="en-CA" dirty="0" smtClean="0"/>
              <a:t>{H, L}</a:t>
            </a:r>
          </a:p>
          <a:p>
            <a:pPr algn="ctr"/>
            <a:r>
              <a:rPr lang="en-CA" dirty="0" smtClean="0"/>
              <a:t>{D, E}</a:t>
            </a:r>
          </a:p>
          <a:p>
            <a:pPr algn="ctr"/>
            <a:r>
              <a:rPr lang="en-CA" dirty="0" smtClean="0"/>
              <a:t>{G, H}</a:t>
            </a:r>
          </a:p>
          <a:p>
            <a:pPr algn="ctr"/>
            <a:r>
              <a:rPr lang="en-CA" dirty="0" smtClean="0"/>
              <a:t>{I, K}</a:t>
            </a:r>
          </a:p>
          <a:p>
            <a:pPr algn="ctr"/>
            <a:r>
              <a:rPr lang="en-CA" dirty="0" smtClean="0"/>
              <a:t>{B, D}</a:t>
            </a:r>
          </a:p>
          <a:p>
            <a:pPr algn="ctr"/>
            <a:r>
              <a:rPr lang="en-CA" dirty="0" smtClean="0"/>
              <a:t>{D, F}</a:t>
            </a:r>
          </a:p>
          <a:p>
            <a:pPr algn="ctr"/>
            <a:r>
              <a:rPr lang="en-CA" dirty="0" smtClean="0"/>
              <a:t>{E, G}</a:t>
            </a:r>
          </a:p>
          <a:p>
            <a:pPr algn="ctr"/>
            <a:r>
              <a:rPr lang="en-CA" dirty="0" smtClean="0"/>
              <a:t>{K, L}</a:t>
            </a:r>
          </a:p>
          <a:p>
            <a:pPr algn="ctr"/>
            <a:r>
              <a:rPr lang="en-CA" dirty="0" smtClean="0"/>
              <a:t>{J, K}</a:t>
            </a:r>
          </a:p>
          <a:p>
            <a:pPr algn="ctr"/>
            <a:r>
              <a:rPr lang="en-CA" dirty="0" smtClean="0"/>
              <a:t>{J, I}</a:t>
            </a:r>
          </a:p>
          <a:p>
            <a:pPr algn="ctr"/>
            <a:r>
              <a:rPr lang="en-CA" dirty="0" smtClean="0"/>
              <a:t>{J, G}</a:t>
            </a:r>
          </a:p>
          <a:p>
            <a:pPr algn="ctr"/>
            <a:r>
              <a:rPr lang="en-CA" dirty="0" smtClean="0"/>
              <a:t>{A, B}</a:t>
            </a:r>
          </a:p>
          <a:p>
            <a:pPr algn="ctr"/>
            <a:r>
              <a:rPr lang="en-CA" dirty="0" smtClean="0"/>
              <a:t>{A, D}</a:t>
            </a:r>
          </a:p>
          <a:p>
            <a:pPr algn="ctr"/>
            <a:r>
              <a:rPr lang="en-CA" dirty="0" smtClean="0"/>
              <a:t>{E, F}</a:t>
            </a:r>
            <a:endParaRPr lang="en-CA" dirty="0"/>
          </a:p>
        </p:txBody>
      </p:sp>
      <p:pic>
        <p:nvPicPr>
          <p:cNvPr id="22" name="Picture 18" descr="C:\Users\dwharder\Desktop\a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712" y="2348880"/>
            <a:ext cx="4322439" cy="4035902"/>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Arrow Connector 2"/>
          <p:cNvCxnSpPr/>
          <p:nvPr/>
        </p:nvCxnSpPr>
        <p:spPr>
          <a:xfrm>
            <a:off x="7055578" y="876780"/>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6523731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en-US" dirty="0">
                <a:latin typeface="Arial" charset="0"/>
                <a:cs typeface="Arial" charset="0"/>
              </a:rPr>
              <a:t>Example</a:t>
            </a:r>
            <a:endParaRPr lang="en-US" altLang="en-US" dirty="0" smtClean="0">
              <a:latin typeface="Arial" charset="0"/>
              <a:cs typeface="Arial" charset="0"/>
            </a:endParaRPr>
          </a:p>
        </p:txBody>
      </p:sp>
      <p:sp>
        <p:nvSpPr>
          <p:cNvPr id="7171"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We add edge {H, I}</a:t>
            </a:r>
          </a:p>
        </p:txBody>
      </p:sp>
      <p:sp>
        <p:nvSpPr>
          <p:cNvPr id="37" name="TextBox 36"/>
          <p:cNvSpPr txBox="1"/>
          <p:nvPr/>
        </p:nvSpPr>
        <p:spPr>
          <a:xfrm>
            <a:off x="7375931" y="671691"/>
            <a:ext cx="813043" cy="6186309"/>
          </a:xfrm>
          <a:prstGeom prst="rect">
            <a:avLst/>
          </a:prstGeom>
          <a:noFill/>
        </p:spPr>
        <p:txBody>
          <a:bodyPr wrap="none" rtlCol="0">
            <a:spAutoFit/>
          </a:bodyPr>
          <a:lstStyle/>
          <a:p>
            <a:pPr algn="ctr"/>
            <a:r>
              <a:rPr lang="en-CA" dirty="0" smtClean="0">
                <a:solidFill>
                  <a:srgbClr val="FF0000"/>
                </a:solidFill>
              </a:rPr>
              <a:t>{C, E}</a:t>
            </a:r>
          </a:p>
          <a:p>
            <a:pPr algn="ctr"/>
            <a:r>
              <a:rPr lang="en-CA" dirty="0" smtClean="0">
                <a:solidFill>
                  <a:srgbClr val="FF0000"/>
                </a:solidFill>
              </a:rPr>
              <a:t>{H, I}</a:t>
            </a:r>
          </a:p>
          <a:p>
            <a:pPr algn="ctr"/>
            <a:r>
              <a:rPr lang="en-CA" dirty="0" smtClean="0"/>
              <a:t>{G, I}</a:t>
            </a:r>
          </a:p>
          <a:p>
            <a:pPr algn="ctr"/>
            <a:r>
              <a:rPr lang="en-CA" dirty="0" smtClean="0"/>
              <a:t>{F, G}</a:t>
            </a:r>
          </a:p>
          <a:p>
            <a:pPr algn="ctr"/>
            <a:r>
              <a:rPr lang="en-CA" dirty="0" smtClean="0"/>
              <a:t>{B, E}</a:t>
            </a:r>
          </a:p>
          <a:p>
            <a:pPr algn="ctr"/>
            <a:r>
              <a:rPr lang="en-CA" dirty="0" smtClean="0"/>
              <a:t>{E, H}</a:t>
            </a:r>
          </a:p>
          <a:p>
            <a:pPr algn="ctr"/>
            <a:r>
              <a:rPr lang="en-CA" dirty="0" smtClean="0"/>
              <a:t>{B, C}</a:t>
            </a:r>
          </a:p>
          <a:p>
            <a:pPr algn="ctr"/>
            <a:r>
              <a:rPr lang="en-CA" dirty="0" smtClean="0"/>
              <a:t>{H, K}</a:t>
            </a:r>
          </a:p>
          <a:p>
            <a:pPr algn="ctr"/>
            <a:r>
              <a:rPr lang="en-CA" dirty="0" smtClean="0"/>
              <a:t>{H, L}</a:t>
            </a:r>
          </a:p>
          <a:p>
            <a:pPr algn="ctr"/>
            <a:r>
              <a:rPr lang="en-CA" dirty="0" smtClean="0"/>
              <a:t>{D, E}</a:t>
            </a:r>
          </a:p>
          <a:p>
            <a:pPr algn="ctr"/>
            <a:r>
              <a:rPr lang="en-CA" dirty="0" smtClean="0"/>
              <a:t>{G, H}</a:t>
            </a:r>
          </a:p>
          <a:p>
            <a:pPr algn="ctr"/>
            <a:r>
              <a:rPr lang="en-CA" dirty="0" smtClean="0"/>
              <a:t>{I, K}</a:t>
            </a:r>
          </a:p>
          <a:p>
            <a:pPr algn="ctr"/>
            <a:r>
              <a:rPr lang="en-CA" dirty="0" smtClean="0"/>
              <a:t>{B, D}</a:t>
            </a:r>
          </a:p>
          <a:p>
            <a:pPr algn="ctr"/>
            <a:r>
              <a:rPr lang="en-CA" dirty="0" smtClean="0"/>
              <a:t>{D, F}</a:t>
            </a:r>
          </a:p>
          <a:p>
            <a:pPr algn="ctr"/>
            <a:r>
              <a:rPr lang="en-CA" dirty="0" smtClean="0"/>
              <a:t>{E, G}</a:t>
            </a:r>
          </a:p>
          <a:p>
            <a:pPr algn="ctr"/>
            <a:r>
              <a:rPr lang="en-CA" dirty="0" smtClean="0"/>
              <a:t>{K, L}</a:t>
            </a:r>
          </a:p>
          <a:p>
            <a:pPr algn="ctr"/>
            <a:r>
              <a:rPr lang="en-CA" dirty="0" smtClean="0"/>
              <a:t>{J, K}</a:t>
            </a:r>
          </a:p>
          <a:p>
            <a:pPr algn="ctr"/>
            <a:r>
              <a:rPr lang="en-CA" dirty="0" smtClean="0"/>
              <a:t>{J, I}</a:t>
            </a:r>
          </a:p>
          <a:p>
            <a:pPr algn="ctr"/>
            <a:r>
              <a:rPr lang="en-CA" dirty="0" smtClean="0"/>
              <a:t>{J, G}</a:t>
            </a:r>
          </a:p>
          <a:p>
            <a:pPr algn="ctr"/>
            <a:r>
              <a:rPr lang="en-CA" dirty="0" smtClean="0"/>
              <a:t>{A, B}</a:t>
            </a:r>
          </a:p>
          <a:p>
            <a:pPr algn="ctr"/>
            <a:r>
              <a:rPr lang="en-CA" dirty="0" smtClean="0"/>
              <a:t>{A, D}</a:t>
            </a:r>
          </a:p>
          <a:p>
            <a:pPr algn="ctr"/>
            <a:r>
              <a:rPr lang="en-CA" dirty="0" smtClean="0"/>
              <a:t>{E, F}</a:t>
            </a:r>
            <a:endParaRPr lang="en-CA" dirty="0"/>
          </a:p>
        </p:txBody>
      </p:sp>
      <p:pic>
        <p:nvPicPr>
          <p:cNvPr id="21" name="Picture 33" descr="C:\Users\dwharder\Desktop\a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712" y="2348880"/>
            <a:ext cx="4322439" cy="4035902"/>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p:cNvCxnSpPr/>
          <p:nvPr/>
        </p:nvCxnSpPr>
        <p:spPr>
          <a:xfrm>
            <a:off x="7055578" y="1153316"/>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256130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en-US" dirty="0">
                <a:latin typeface="Arial" charset="0"/>
                <a:cs typeface="Arial" charset="0"/>
              </a:rPr>
              <a:t>Example</a:t>
            </a:r>
            <a:endParaRPr lang="en-US" altLang="en-US" dirty="0" smtClean="0">
              <a:latin typeface="Arial" charset="0"/>
              <a:cs typeface="Arial" charset="0"/>
            </a:endParaRPr>
          </a:p>
        </p:txBody>
      </p:sp>
      <p:sp>
        <p:nvSpPr>
          <p:cNvPr id="7171"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We add edge {G, I}</a:t>
            </a:r>
          </a:p>
        </p:txBody>
      </p:sp>
      <p:sp>
        <p:nvSpPr>
          <p:cNvPr id="37" name="TextBox 36"/>
          <p:cNvSpPr txBox="1"/>
          <p:nvPr/>
        </p:nvSpPr>
        <p:spPr>
          <a:xfrm>
            <a:off x="7375931" y="671691"/>
            <a:ext cx="813043" cy="6186309"/>
          </a:xfrm>
          <a:prstGeom prst="rect">
            <a:avLst/>
          </a:prstGeom>
          <a:noFill/>
        </p:spPr>
        <p:txBody>
          <a:bodyPr wrap="none" rtlCol="0">
            <a:spAutoFit/>
          </a:bodyPr>
          <a:lstStyle/>
          <a:p>
            <a:pPr algn="ctr"/>
            <a:r>
              <a:rPr lang="en-CA" dirty="0" smtClean="0">
                <a:solidFill>
                  <a:srgbClr val="FF0000"/>
                </a:solidFill>
              </a:rPr>
              <a:t>{C, E}</a:t>
            </a:r>
          </a:p>
          <a:p>
            <a:pPr algn="ctr"/>
            <a:r>
              <a:rPr lang="en-CA" dirty="0" smtClean="0">
                <a:solidFill>
                  <a:srgbClr val="FF0000"/>
                </a:solidFill>
              </a:rPr>
              <a:t>{H, I}</a:t>
            </a:r>
          </a:p>
          <a:p>
            <a:pPr algn="ctr"/>
            <a:r>
              <a:rPr lang="en-CA" dirty="0" smtClean="0">
                <a:solidFill>
                  <a:srgbClr val="FF0000"/>
                </a:solidFill>
              </a:rPr>
              <a:t>{G, I}</a:t>
            </a:r>
          </a:p>
          <a:p>
            <a:pPr algn="ctr"/>
            <a:r>
              <a:rPr lang="en-CA" dirty="0" smtClean="0"/>
              <a:t>{F, G}</a:t>
            </a:r>
          </a:p>
          <a:p>
            <a:pPr algn="ctr"/>
            <a:r>
              <a:rPr lang="en-CA" dirty="0" smtClean="0"/>
              <a:t>{B, E}</a:t>
            </a:r>
          </a:p>
          <a:p>
            <a:pPr algn="ctr"/>
            <a:r>
              <a:rPr lang="en-CA" dirty="0" smtClean="0"/>
              <a:t>{E, H}</a:t>
            </a:r>
          </a:p>
          <a:p>
            <a:pPr algn="ctr"/>
            <a:r>
              <a:rPr lang="en-CA" dirty="0" smtClean="0"/>
              <a:t>{B, C}</a:t>
            </a:r>
          </a:p>
          <a:p>
            <a:pPr algn="ctr"/>
            <a:r>
              <a:rPr lang="en-CA" dirty="0" smtClean="0"/>
              <a:t>{H, K}</a:t>
            </a:r>
          </a:p>
          <a:p>
            <a:pPr algn="ctr"/>
            <a:r>
              <a:rPr lang="en-CA" dirty="0" smtClean="0"/>
              <a:t>{H, L}</a:t>
            </a:r>
          </a:p>
          <a:p>
            <a:pPr algn="ctr"/>
            <a:r>
              <a:rPr lang="en-CA" dirty="0" smtClean="0"/>
              <a:t>{D, E}</a:t>
            </a:r>
          </a:p>
          <a:p>
            <a:pPr algn="ctr"/>
            <a:r>
              <a:rPr lang="en-CA" dirty="0" smtClean="0"/>
              <a:t>{G, H}</a:t>
            </a:r>
          </a:p>
          <a:p>
            <a:pPr algn="ctr"/>
            <a:r>
              <a:rPr lang="en-CA" dirty="0" smtClean="0"/>
              <a:t>{I, K}</a:t>
            </a:r>
          </a:p>
          <a:p>
            <a:pPr algn="ctr"/>
            <a:r>
              <a:rPr lang="en-CA" dirty="0" smtClean="0"/>
              <a:t>{B, D}</a:t>
            </a:r>
          </a:p>
          <a:p>
            <a:pPr algn="ctr"/>
            <a:r>
              <a:rPr lang="en-CA" dirty="0" smtClean="0"/>
              <a:t>{D, F}</a:t>
            </a:r>
          </a:p>
          <a:p>
            <a:pPr algn="ctr"/>
            <a:r>
              <a:rPr lang="en-CA" dirty="0" smtClean="0"/>
              <a:t>{E, G}</a:t>
            </a:r>
          </a:p>
          <a:p>
            <a:pPr algn="ctr"/>
            <a:r>
              <a:rPr lang="en-CA" dirty="0" smtClean="0"/>
              <a:t>{K, L}</a:t>
            </a:r>
          </a:p>
          <a:p>
            <a:pPr algn="ctr"/>
            <a:r>
              <a:rPr lang="en-CA" dirty="0" smtClean="0"/>
              <a:t>{J, K}</a:t>
            </a:r>
          </a:p>
          <a:p>
            <a:pPr algn="ctr"/>
            <a:r>
              <a:rPr lang="en-CA" dirty="0" smtClean="0"/>
              <a:t>{J, I}</a:t>
            </a:r>
          </a:p>
          <a:p>
            <a:pPr algn="ctr"/>
            <a:r>
              <a:rPr lang="en-CA" dirty="0" smtClean="0"/>
              <a:t>{J, G}</a:t>
            </a:r>
          </a:p>
          <a:p>
            <a:pPr algn="ctr"/>
            <a:r>
              <a:rPr lang="en-CA" dirty="0" smtClean="0"/>
              <a:t>{A, B}</a:t>
            </a:r>
          </a:p>
          <a:p>
            <a:pPr algn="ctr"/>
            <a:r>
              <a:rPr lang="en-CA" dirty="0" smtClean="0"/>
              <a:t>{A, D}</a:t>
            </a:r>
          </a:p>
          <a:p>
            <a:pPr algn="ctr"/>
            <a:r>
              <a:rPr lang="en-CA" dirty="0" smtClean="0"/>
              <a:t>{E, F}</a:t>
            </a:r>
            <a:endParaRPr lang="en-CA" dirty="0"/>
          </a:p>
        </p:txBody>
      </p:sp>
      <p:pic>
        <p:nvPicPr>
          <p:cNvPr id="5" name="Picture 32" descr="C:\Users\dwharder\Desktop\a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712" y="2348880"/>
            <a:ext cx="4322439" cy="4035902"/>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p:cNvCxnSpPr/>
          <p:nvPr/>
        </p:nvCxnSpPr>
        <p:spPr>
          <a:xfrm>
            <a:off x="7055578" y="1422300"/>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3560749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en-US" dirty="0">
                <a:latin typeface="Arial" charset="0"/>
                <a:cs typeface="Arial" charset="0"/>
              </a:rPr>
              <a:t>Example</a:t>
            </a:r>
            <a:endParaRPr lang="en-US" altLang="en-US" dirty="0" smtClean="0">
              <a:latin typeface="Arial" charset="0"/>
              <a:cs typeface="Arial" charset="0"/>
            </a:endParaRPr>
          </a:p>
        </p:txBody>
      </p:sp>
      <p:sp>
        <p:nvSpPr>
          <p:cNvPr id="7171"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We add edge {F, G}</a:t>
            </a:r>
          </a:p>
        </p:txBody>
      </p:sp>
      <p:sp>
        <p:nvSpPr>
          <p:cNvPr id="37" name="TextBox 36"/>
          <p:cNvSpPr txBox="1"/>
          <p:nvPr/>
        </p:nvSpPr>
        <p:spPr>
          <a:xfrm>
            <a:off x="7375931" y="671691"/>
            <a:ext cx="813043" cy="6186309"/>
          </a:xfrm>
          <a:prstGeom prst="rect">
            <a:avLst/>
          </a:prstGeom>
          <a:noFill/>
        </p:spPr>
        <p:txBody>
          <a:bodyPr wrap="none" rtlCol="0">
            <a:spAutoFit/>
          </a:bodyPr>
          <a:lstStyle/>
          <a:p>
            <a:pPr algn="ctr"/>
            <a:r>
              <a:rPr lang="en-CA" dirty="0" smtClean="0">
                <a:solidFill>
                  <a:srgbClr val="FF0000"/>
                </a:solidFill>
              </a:rPr>
              <a:t>{C, E}</a:t>
            </a:r>
          </a:p>
          <a:p>
            <a:pPr algn="ctr"/>
            <a:r>
              <a:rPr lang="en-CA" dirty="0" smtClean="0">
                <a:solidFill>
                  <a:srgbClr val="FF0000"/>
                </a:solidFill>
              </a:rPr>
              <a:t>{H, I}</a:t>
            </a:r>
          </a:p>
          <a:p>
            <a:pPr algn="ctr"/>
            <a:r>
              <a:rPr lang="en-CA" dirty="0" smtClean="0">
                <a:solidFill>
                  <a:srgbClr val="FF0000"/>
                </a:solidFill>
              </a:rPr>
              <a:t>{G, I}</a:t>
            </a:r>
          </a:p>
          <a:p>
            <a:pPr algn="ctr"/>
            <a:r>
              <a:rPr lang="en-CA" dirty="0" smtClean="0">
                <a:solidFill>
                  <a:srgbClr val="FF0000"/>
                </a:solidFill>
              </a:rPr>
              <a:t>{F, G}</a:t>
            </a:r>
          </a:p>
          <a:p>
            <a:pPr algn="ctr"/>
            <a:r>
              <a:rPr lang="en-CA" dirty="0" smtClean="0"/>
              <a:t>{B, E}</a:t>
            </a:r>
          </a:p>
          <a:p>
            <a:pPr algn="ctr"/>
            <a:r>
              <a:rPr lang="en-CA" dirty="0" smtClean="0"/>
              <a:t>{E, H}</a:t>
            </a:r>
          </a:p>
          <a:p>
            <a:pPr algn="ctr"/>
            <a:r>
              <a:rPr lang="en-CA" dirty="0" smtClean="0"/>
              <a:t>{B, C}</a:t>
            </a:r>
          </a:p>
          <a:p>
            <a:pPr algn="ctr"/>
            <a:r>
              <a:rPr lang="en-CA" dirty="0" smtClean="0"/>
              <a:t>{H, K}</a:t>
            </a:r>
          </a:p>
          <a:p>
            <a:pPr algn="ctr"/>
            <a:r>
              <a:rPr lang="en-CA" dirty="0" smtClean="0"/>
              <a:t>{H, L}</a:t>
            </a:r>
          </a:p>
          <a:p>
            <a:pPr algn="ctr"/>
            <a:r>
              <a:rPr lang="en-CA" dirty="0" smtClean="0"/>
              <a:t>{D, E}</a:t>
            </a:r>
          </a:p>
          <a:p>
            <a:pPr algn="ctr"/>
            <a:r>
              <a:rPr lang="en-CA" dirty="0" smtClean="0"/>
              <a:t>{G, H}</a:t>
            </a:r>
          </a:p>
          <a:p>
            <a:pPr algn="ctr"/>
            <a:r>
              <a:rPr lang="en-CA" dirty="0" smtClean="0"/>
              <a:t>{I, K}</a:t>
            </a:r>
          </a:p>
          <a:p>
            <a:pPr algn="ctr"/>
            <a:r>
              <a:rPr lang="en-CA" dirty="0" smtClean="0"/>
              <a:t>{B, D}</a:t>
            </a:r>
          </a:p>
          <a:p>
            <a:pPr algn="ctr"/>
            <a:r>
              <a:rPr lang="en-CA" dirty="0" smtClean="0"/>
              <a:t>{D, F}</a:t>
            </a:r>
          </a:p>
          <a:p>
            <a:pPr algn="ctr"/>
            <a:r>
              <a:rPr lang="en-CA" dirty="0" smtClean="0"/>
              <a:t>{E, G}</a:t>
            </a:r>
          </a:p>
          <a:p>
            <a:pPr algn="ctr"/>
            <a:r>
              <a:rPr lang="en-CA" dirty="0" smtClean="0"/>
              <a:t>{K, L}</a:t>
            </a:r>
          </a:p>
          <a:p>
            <a:pPr algn="ctr"/>
            <a:r>
              <a:rPr lang="en-CA" dirty="0" smtClean="0"/>
              <a:t>{J, K}</a:t>
            </a:r>
          </a:p>
          <a:p>
            <a:pPr algn="ctr"/>
            <a:r>
              <a:rPr lang="en-CA" dirty="0" smtClean="0"/>
              <a:t>{J, I}</a:t>
            </a:r>
          </a:p>
          <a:p>
            <a:pPr algn="ctr"/>
            <a:r>
              <a:rPr lang="en-CA" dirty="0" smtClean="0"/>
              <a:t>{J, G}</a:t>
            </a:r>
          </a:p>
          <a:p>
            <a:pPr algn="ctr"/>
            <a:r>
              <a:rPr lang="en-CA" dirty="0" smtClean="0"/>
              <a:t>{A, B}</a:t>
            </a:r>
          </a:p>
          <a:p>
            <a:pPr algn="ctr"/>
            <a:r>
              <a:rPr lang="en-CA" dirty="0" smtClean="0"/>
              <a:t>{A, D}</a:t>
            </a:r>
          </a:p>
          <a:p>
            <a:pPr algn="ctr"/>
            <a:r>
              <a:rPr lang="en-CA" dirty="0" smtClean="0"/>
              <a:t>{E, F}</a:t>
            </a:r>
            <a:endParaRPr lang="en-CA" dirty="0"/>
          </a:p>
        </p:txBody>
      </p:sp>
      <p:pic>
        <p:nvPicPr>
          <p:cNvPr id="5" name="Picture 31" descr="C:\Users\dwharder\Desktop\a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712" y="2348880"/>
            <a:ext cx="4322439" cy="4035902"/>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p:cNvCxnSpPr/>
          <p:nvPr/>
        </p:nvCxnSpPr>
        <p:spPr>
          <a:xfrm>
            <a:off x="7055578" y="1703189"/>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6939291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en-US" dirty="0">
                <a:latin typeface="Arial" charset="0"/>
                <a:cs typeface="Arial" charset="0"/>
              </a:rPr>
              <a:t>Example</a:t>
            </a:r>
            <a:endParaRPr lang="en-US" altLang="en-US" dirty="0" smtClean="0">
              <a:latin typeface="Arial" charset="0"/>
              <a:cs typeface="Arial" charset="0"/>
            </a:endParaRPr>
          </a:p>
        </p:txBody>
      </p:sp>
      <p:sp>
        <p:nvSpPr>
          <p:cNvPr id="7171"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We add edge {B, E}</a:t>
            </a:r>
          </a:p>
        </p:txBody>
      </p:sp>
      <p:sp>
        <p:nvSpPr>
          <p:cNvPr id="37" name="TextBox 36"/>
          <p:cNvSpPr txBox="1"/>
          <p:nvPr/>
        </p:nvSpPr>
        <p:spPr>
          <a:xfrm>
            <a:off x="7375931" y="671691"/>
            <a:ext cx="813043" cy="6186309"/>
          </a:xfrm>
          <a:prstGeom prst="rect">
            <a:avLst/>
          </a:prstGeom>
          <a:noFill/>
        </p:spPr>
        <p:txBody>
          <a:bodyPr wrap="none" rtlCol="0">
            <a:spAutoFit/>
          </a:bodyPr>
          <a:lstStyle/>
          <a:p>
            <a:pPr algn="ctr"/>
            <a:r>
              <a:rPr lang="en-CA" dirty="0" smtClean="0">
                <a:solidFill>
                  <a:srgbClr val="FF0000"/>
                </a:solidFill>
              </a:rPr>
              <a:t>{C, E}</a:t>
            </a:r>
          </a:p>
          <a:p>
            <a:pPr algn="ctr"/>
            <a:r>
              <a:rPr lang="en-CA" dirty="0" smtClean="0">
                <a:solidFill>
                  <a:srgbClr val="FF0000"/>
                </a:solidFill>
              </a:rPr>
              <a:t>{H, I}</a:t>
            </a:r>
          </a:p>
          <a:p>
            <a:pPr algn="ctr"/>
            <a:r>
              <a:rPr lang="en-CA" dirty="0" smtClean="0">
                <a:solidFill>
                  <a:srgbClr val="FF0000"/>
                </a:solidFill>
              </a:rPr>
              <a:t>{G, I}</a:t>
            </a:r>
          </a:p>
          <a:p>
            <a:pPr algn="ctr"/>
            <a:r>
              <a:rPr lang="en-CA" dirty="0" smtClean="0">
                <a:solidFill>
                  <a:srgbClr val="FF0000"/>
                </a:solidFill>
              </a:rPr>
              <a:t>{F, G}</a:t>
            </a:r>
          </a:p>
          <a:p>
            <a:pPr algn="ctr"/>
            <a:r>
              <a:rPr lang="en-CA" dirty="0" smtClean="0">
                <a:solidFill>
                  <a:srgbClr val="FF0000"/>
                </a:solidFill>
              </a:rPr>
              <a:t>{B, E}</a:t>
            </a:r>
          </a:p>
          <a:p>
            <a:pPr algn="ctr"/>
            <a:r>
              <a:rPr lang="en-CA" dirty="0" smtClean="0"/>
              <a:t>{E, H}</a:t>
            </a:r>
          </a:p>
          <a:p>
            <a:pPr algn="ctr"/>
            <a:r>
              <a:rPr lang="en-CA" dirty="0" smtClean="0"/>
              <a:t>{B, C}</a:t>
            </a:r>
          </a:p>
          <a:p>
            <a:pPr algn="ctr"/>
            <a:r>
              <a:rPr lang="en-CA" dirty="0" smtClean="0"/>
              <a:t>{H, K}</a:t>
            </a:r>
          </a:p>
          <a:p>
            <a:pPr algn="ctr"/>
            <a:r>
              <a:rPr lang="en-CA" dirty="0" smtClean="0"/>
              <a:t>{H, L}</a:t>
            </a:r>
          </a:p>
          <a:p>
            <a:pPr algn="ctr"/>
            <a:r>
              <a:rPr lang="en-CA" dirty="0" smtClean="0"/>
              <a:t>{D, E}</a:t>
            </a:r>
          </a:p>
          <a:p>
            <a:pPr algn="ctr"/>
            <a:r>
              <a:rPr lang="en-CA" dirty="0" smtClean="0"/>
              <a:t>{G, H}</a:t>
            </a:r>
          </a:p>
          <a:p>
            <a:pPr algn="ctr"/>
            <a:r>
              <a:rPr lang="en-CA" dirty="0" smtClean="0"/>
              <a:t>{I, K}</a:t>
            </a:r>
          </a:p>
          <a:p>
            <a:pPr algn="ctr"/>
            <a:r>
              <a:rPr lang="en-CA" dirty="0" smtClean="0"/>
              <a:t>{B, D}</a:t>
            </a:r>
          </a:p>
          <a:p>
            <a:pPr algn="ctr"/>
            <a:r>
              <a:rPr lang="en-CA" dirty="0" smtClean="0"/>
              <a:t>{D, F}</a:t>
            </a:r>
          </a:p>
          <a:p>
            <a:pPr algn="ctr"/>
            <a:r>
              <a:rPr lang="en-CA" dirty="0" smtClean="0"/>
              <a:t>{E, G}</a:t>
            </a:r>
          </a:p>
          <a:p>
            <a:pPr algn="ctr"/>
            <a:r>
              <a:rPr lang="en-CA" dirty="0" smtClean="0"/>
              <a:t>{K, L}</a:t>
            </a:r>
          </a:p>
          <a:p>
            <a:pPr algn="ctr"/>
            <a:r>
              <a:rPr lang="en-CA" dirty="0" smtClean="0"/>
              <a:t>{J, K}</a:t>
            </a:r>
          </a:p>
          <a:p>
            <a:pPr algn="ctr"/>
            <a:r>
              <a:rPr lang="en-CA" dirty="0" smtClean="0"/>
              <a:t>{J, I}</a:t>
            </a:r>
          </a:p>
          <a:p>
            <a:pPr algn="ctr"/>
            <a:r>
              <a:rPr lang="en-CA" dirty="0" smtClean="0"/>
              <a:t>{J, G}</a:t>
            </a:r>
          </a:p>
          <a:p>
            <a:pPr algn="ctr"/>
            <a:r>
              <a:rPr lang="en-CA" dirty="0" smtClean="0"/>
              <a:t>{A, B}</a:t>
            </a:r>
          </a:p>
          <a:p>
            <a:pPr algn="ctr"/>
            <a:r>
              <a:rPr lang="en-CA" dirty="0" smtClean="0"/>
              <a:t>{A, D}</a:t>
            </a:r>
          </a:p>
          <a:p>
            <a:pPr algn="ctr"/>
            <a:r>
              <a:rPr lang="en-CA" dirty="0" smtClean="0"/>
              <a:t>{E, F}</a:t>
            </a:r>
            <a:endParaRPr lang="en-CA" dirty="0"/>
          </a:p>
        </p:txBody>
      </p:sp>
      <p:pic>
        <p:nvPicPr>
          <p:cNvPr id="5" name="Picture 30" descr="C:\Users\dwharder\Desktop\a5.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712" y="2348880"/>
            <a:ext cx="4322439" cy="4035902"/>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p:cNvCxnSpPr/>
          <p:nvPr/>
        </p:nvCxnSpPr>
        <p:spPr>
          <a:xfrm>
            <a:off x="7055578" y="1967411"/>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3798152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en-US" dirty="0">
                <a:latin typeface="Arial" charset="0"/>
                <a:cs typeface="Arial" charset="0"/>
              </a:rPr>
              <a:t>Example</a:t>
            </a:r>
            <a:endParaRPr lang="en-US" altLang="en-US" dirty="0" smtClean="0">
              <a:latin typeface="Arial" charset="0"/>
              <a:cs typeface="Arial" charset="0"/>
            </a:endParaRPr>
          </a:p>
        </p:txBody>
      </p:sp>
      <p:sp>
        <p:nvSpPr>
          <p:cNvPr id="7171"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We add edge {E, H}</a:t>
            </a:r>
          </a:p>
          <a:p>
            <a:pPr lvl="1"/>
            <a:r>
              <a:rPr lang="en-US" altLang="en-US" dirty="0" smtClean="0">
                <a:latin typeface="Arial" charset="0"/>
                <a:cs typeface="Arial" charset="0"/>
              </a:rPr>
              <a:t>This coalesces the two spanning sub-trees into one</a:t>
            </a:r>
          </a:p>
        </p:txBody>
      </p:sp>
      <p:sp>
        <p:nvSpPr>
          <p:cNvPr id="37" name="TextBox 36"/>
          <p:cNvSpPr txBox="1"/>
          <p:nvPr/>
        </p:nvSpPr>
        <p:spPr>
          <a:xfrm>
            <a:off x="7375931" y="671691"/>
            <a:ext cx="813043" cy="6186309"/>
          </a:xfrm>
          <a:prstGeom prst="rect">
            <a:avLst/>
          </a:prstGeom>
          <a:noFill/>
        </p:spPr>
        <p:txBody>
          <a:bodyPr wrap="none" rtlCol="0">
            <a:spAutoFit/>
          </a:bodyPr>
          <a:lstStyle/>
          <a:p>
            <a:pPr algn="ctr"/>
            <a:r>
              <a:rPr lang="en-CA" dirty="0" smtClean="0">
                <a:solidFill>
                  <a:srgbClr val="FF0000"/>
                </a:solidFill>
              </a:rPr>
              <a:t>{C, E}</a:t>
            </a:r>
          </a:p>
          <a:p>
            <a:pPr algn="ctr"/>
            <a:r>
              <a:rPr lang="en-CA" dirty="0" smtClean="0">
                <a:solidFill>
                  <a:srgbClr val="FF0000"/>
                </a:solidFill>
              </a:rPr>
              <a:t>{H, I}</a:t>
            </a:r>
          </a:p>
          <a:p>
            <a:pPr algn="ctr"/>
            <a:r>
              <a:rPr lang="en-CA" dirty="0" smtClean="0">
                <a:solidFill>
                  <a:srgbClr val="FF0000"/>
                </a:solidFill>
              </a:rPr>
              <a:t>{G, I}</a:t>
            </a:r>
          </a:p>
          <a:p>
            <a:pPr algn="ctr"/>
            <a:r>
              <a:rPr lang="en-CA" dirty="0" smtClean="0">
                <a:solidFill>
                  <a:srgbClr val="FF0000"/>
                </a:solidFill>
              </a:rPr>
              <a:t>{F, G}</a:t>
            </a:r>
          </a:p>
          <a:p>
            <a:pPr algn="ctr"/>
            <a:r>
              <a:rPr lang="en-CA" dirty="0" smtClean="0">
                <a:solidFill>
                  <a:srgbClr val="FF0000"/>
                </a:solidFill>
              </a:rPr>
              <a:t>{B, E}</a:t>
            </a:r>
          </a:p>
          <a:p>
            <a:pPr algn="ctr"/>
            <a:r>
              <a:rPr lang="en-CA" dirty="0" smtClean="0">
                <a:solidFill>
                  <a:srgbClr val="FF0000"/>
                </a:solidFill>
              </a:rPr>
              <a:t>{E, H}</a:t>
            </a:r>
          </a:p>
          <a:p>
            <a:pPr algn="ctr"/>
            <a:r>
              <a:rPr lang="en-CA" dirty="0" smtClean="0"/>
              <a:t>{B, C}</a:t>
            </a:r>
          </a:p>
          <a:p>
            <a:pPr algn="ctr"/>
            <a:r>
              <a:rPr lang="en-CA" dirty="0" smtClean="0"/>
              <a:t>{H, K}</a:t>
            </a:r>
          </a:p>
          <a:p>
            <a:pPr algn="ctr"/>
            <a:r>
              <a:rPr lang="en-CA" dirty="0" smtClean="0"/>
              <a:t>{H, L}</a:t>
            </a:r>
          </a:p>
          <a:p>
            <a:pPr algn="ctr"/>
            <a:r>
              <a:rPr lang="en-CA" dirty="0" smtClean="0"/>
              <a:t>{D, E}</a:t>
            </a:r>
          </a:p>
          <a:p>
            <a:pPr algn="ctr"/>
            <a:r>
              <a:rPr lang="en-CA" dirty="0" smtClean="0"/>
              <a:t>{G, H}</a:t>
            </a:r>
          </a:p>
          <a:p>
            <a:pPr algn="ctr"/>
            <a:r>
              <a:rPr lang="en-CA" dirty="0" smtClean="0"/>
              <a:t>{I, K}</a:t>
            </a:r>
          </a:p>
          <a:p>
            <a:pPr algn="ctr"/>
            <a:r>
              <a:rPr lang="en-CA" dirty="0" smtClean="0"/>
              <a:t>{B, D}</a:t>
            </a:r>
          </a:p>
          <a:p>
            <a:pPr algn="ctr"/>
            <a:r>
              <a:rPr lang="en-CA" dirty="0" smtClean="0"/>
              <a:t>{D, F}</a:t>
            </a:r>
          </a:p>
          <a:p>
            <a:pPr algn="ctr"/>
            <a:r>
              <a:rPr lang="en-CA" dirty="0" smtClean="0"/>
              <a:t>{E, G}</a:t>
            </a:r>
          </a:p>
          <a:p>
            <a:pPr algn="ctr"/>
            <a:r>
              <a:rPr lang="en-CA" dirty="0" smtClean="0"/>
              <a:t>{K, L}</a:t>
            </a:r>
          </a:p>
          <a:p>
            <a:pPr algn="ctr"/>
            <a:r>
              <a:rPr lang="en-CA" dirty="0" smtClean="0"/>
              <a:t>{J, K}</a:t>
            </a:r>
          </a:p>
          <a:p>
            <a:pPr algn="ctr"/>
            <a:r>
              <a:rPr lang="en-CA" dirty="0" smtClean="0"/>
              <a:t>{J, I}</a:t>
            </a:r>
          </a:p>
          <a:p>
            <a:pPr algn="ctr"/>
            <a:r>
              <a:rPr lang="en-CA" dirty="0" smtClean="0"/>
              <a:t>{J, G}</a:t>
            </a:r>
          </a:p>
          <a:p>
            <a:pPr algn="ctr"/>
            <a:r>
              <a:rPr lang="en-CA" dirty="0" smtClean="0"/>
              <a:t>{A, B}</a:t>
            </a:r>
          </a:p>
          <a:p>
            <a:pPr algn="ctr"/>
            <a:r>
              <a:rPr lang="en-CA" dirty="0" smtClean="0"/>
              <a:t>{A, D}</a:t>
            </a:r>
          </a:p>
          <a:p>
            <a:pPr algn="ctr"/>
            <a:r>
              <a:rPr lang="en-CA" dirty="0" smtClean="0"/>
              <a:t>{E, F}</a:t>
            </a:r>
            <a:endParaRPr lang="en-CA" dirty="0"/>
          </a:p>
        </p:txBody>
      </p:sp>
      <p:pic>
        <p:nvPicPr>
          <p:cNvPr id="5" name="Picture 29" descr="C:\Users\dwharder\Desktop\a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712" y="2348880"/>
            <a:ext cx="4322439" cy="4035902"/>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p:cNvCxnSpPr/>
          <p:nvPr/>
        </p:nvCxnSpPr>
        <p:spPr>
          <a:xfrm>
            <a:off x="7055578" y="2247722"/>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82578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en-US" dirty="0">
                <a:latin typeface="Arial" charset="0"/>
                <a:cs typeface="Arial" charset="0"/>
              </a:rPr>
              <a:t>Example</a:t>
            </a:r>
            <a:endParaRPr lang="en-US" altLang="en-US" dirty="0" smtClean="0">
              <a:latin typeface="Arial" charset="0"/>
              <a:cs typeface="Arial" charset="0"/>
            </a:endParaRPr>
          </a:p>
        </p:txBody>
      </p:sp>
      <p:sp>
        <p:nvSpPr>
          <p:cNvPr id="7171"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We try adding {B, C}, but it creates a cycle</a:t>
            </a:r>
          </a:p>
        </p:txBody>
      </p:sp>
      <p:sp>
        <p:nvSpPr>
          <p:cNvPr id="37" name="TextBox 36"/>
          <p:cNvSpPr txBox="1"/>
          <p:nvPr/>
        </p:nvSpPr>
        <p:spPr>
          <a:xfrm>
            <a:off x="7375931" y="671691"/>
            <a:ext cx="813043" cy="6186309"/>
          </a:xfrm>
          <a:prstGeom prst="rect">
            <a:avLst/>
          </a:prstGeom>
          <a:noFill/>
        </p:spPr>
        <p:txBody>
          <a:bodyPr wrap="none" rtlCol="0">
            <a:spAutoFit/>
          </a:bodyPr>
          <a:lstStyle/>
          <a:p>
            <a:pPr algn="ctr"/>
            <a:r>
              <a:rPr lang="en-CA" dirty="0" smtClean="0">
                <a:solidFill>
                  <a:srgbClr val="FF0000"/>
                </a:solidFill>
              </a:rPr>
              <a:t>{C, E}</a:t>
            </a:r>
          </a:p>
          <a:p>
            <a:pPr algn="ctr"/>
            <a:r>
              <a:rPr lang="en-CA" dirty="0" smtClean="0">
                <a:solidFill>
                  <a:srgbClr val="FF0000"/>
                </a:solidFill>
              </a:rPr>
              <a:t>{H, I}</a:t>
            </a:r>
          </a:p>
          <a:p>
            <a:pPr algn="ctr"/>
            <a:r>
              <a:rPr lang="en-CA" dirty="0" smtClean="0">
                <a:solidFill>
                  <a:srgbClr val="FF0000"/>
                </a:solidFill>
              </a:rPr>
              <a:t>{G, I}</a:t>
            </a:r>
          </a:p>
          <a:p>
            <a:pPr algn="ctr"/>
            <a:r>
              <a:rPr lang="en-CA" dirty="0" smtClean="0">
                <a:solidFill>
                  <a:srgbClr val="FF0000"/>
                </a:solidFill>
              </a:rPr>
              <a:t>{F, G}</a:t>
            </a:r>
          </a:p>
          <a:p>
            <a:pPr algn="ctr"/>
            <a:r>
              <a:rPr lang="en-CA" dirty="0" smtClean="0">
                <a:solidFill>
                  <a:srgbClr val="FF0000"/>
                </a:solidFill>
              </a:rPr>
              <a:t>{B, E}</a:t>
            </a:r>
          </a:p>
          <a:p>
            <a:pPr algn="ctr"/>
            <a:r>
              <a:rPr lang="en-CA" dirty="0" smtClean="0">
                <a:solidFill>
                  <a:srgbClr val="FF0000"/>
                </a:solidFill>
              </a:rPr>
              <a:t>{E, H}</a:t>
            </a:r>
          </a:p>
          <a:p>
            <a:pPr algn="ctr"/>
            <a:r>
              <a:rPr lang="en-CA" dirty="0" smtClean="0"/>
              <a:t>{B, C}</a:t>
            </a:r>
          </a:p>
          <a:p>
            <a:pPr algn="ctr"/>
            <a:r>
              <a:rPr lang="en-CA" dirty="0" smtClean="0"/>
              <a:t>{H, K}</a:t>
            </a:r>
          </a:p>
          <a:p>
            <a:pPr algn="ctr"/>
            <a:r>
              <a:rPr lang="en-CA" dirty="0" smtClean="0"/>
              <a:t>{H, L}</a:t>
            </a:r>
          </a:p>
          <a:p>
            <a:pPr algn="ctr"/>
            <a:r>
              <a:rPr lang="en-CA" dirty="0" smtClean="0"/>
              <a:t>{D, E}</a:t>
            </a:r>
          </a:p>
          <a:p>
            <a:pPr algn="ctr"/>
            <a:r>
              <a:rPr lang="en-CA" dirty="0" smtClean="0"/>
              <a:t>{G, H}</a:t>
            </a:r>
          </a:p>
          <a:p>
            <a:pPr algn="ctr"/>
            <a:r>
              <a:rPr lang="en-CA" dirty="0" smtClean="0"/>
              <a:t>{I, K}</a:t>
            </a:r>
          </a:p>
          <a:p>
            <a:pPr algn="ctr"/>
            <a:r>
              <a:rPr lang="en-CA" dirty="0" smtClean="0"/>
              <a:t>{B, D}</a:t>
            </a:r>
          </a:p>
          <a:p>
            <a:pPr algn="ctr"/>
            <a:r>
              <a:rPr lang="en-CA" dirty="0" smtClean="0"/>
              <a:t>{D, F}</a:t>
            </a:r>
          </a:p>
          <a:p>
            <a:pPr algn="ctr"/>
            <a:r>
              <a:rPr lang="en-CA" dirty="0" smtClean="0"/>
              <a:t>{E, G}</a:t>
            </a:r>
          </a:p>
          <a:p>
            <a:pPr algn="ctr"/>
            <a:r>
              <a:rPr lang="en-CA" dirty="0" smtClean="0"/>
              <a:t>{K, L}</a:t>
            </a:r>
          </a:p>
          <a:p>
            <a:pPr algn="ctr"/>
            <a:r>
              <a:rPr lang="en-CA" dirty="0" smtClean="0"/>
              <a:t>{J, K}</a:t>
            </a:r>
          </a:p>
          <a:p>
            <a:pPr algn="ctr"/>
            <a:r>
              <a:rPr lang="en-CA" dirty="0" smtClean="0"/>
              <a:t>{J, I}</a:t>
            </a:r>
          </a:p>
          <a:p>
            <a:pPr algn="ctr"/>
            <a:r>
              <a:rPr lang="en-CA" dirty="0" smtClean="0"/>
              <a:t>{J, G}</a:t>
            </a:r>
          </a:p>
          <a:p>
            <a:pPr algn="ctr"/>
            <a:r>
              <a:rPr lang="en-CA" dirty="0" smtClean="0"/>
              <a:t>{A, B}</a:t>
            </a:r>
          </a:p>
          <a:p>
            <a:pPr algn="ctr"/>
            <a:r>
              <a:rPr lang="en-CA" dirty="0" smtClean="0"/>
              <a:t>{A, D}</a:t>
            </a:r>
          </a:p>
          <a:p>
            <a:pPr algn="ctr"/>
            <a:r>
              <a:rPr lang="en-CA" dirty="0" smtClean="0"/>
              <a:t>{E, F}</a:t>
            </a:r>
            <a:endParaRPr lang="en-CA" dirty="0"/>
          </a:p>
        </p:txBody>
      </p:sp>
      <p:pic>
        <p:nvPicPr>
          <p:cNvPr id="5" name="Picture 28" descr="C:\Users\dwharder\Desktop\a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712" y="2348880"/>
            <a:ext cx="4322439" cy="4035902"/>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p:cNvCxnSpPr/>
          <p:nvPr/>
        </p:nvCxnSpPr>
        <p:spPr>
          <a:xfrm>
            <a:off x="7055578" y="2524427"/>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178312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en-US" dirty="0">
                <a:latin typeface="Arial" charset="0"/>
                <a:cs typeface="Arial" charset="0"/>
              </a:rPr>
              <a:t>Example</a:t>
            </a:r>
            <a:endParaRPr lang="en-US" altLang="en-US" dirty="0" smtClean="0">
              <a:latin typeface="Arial" charset="0"/>
              <a:cs typeface="Arial" charset="0"/>
            </a:endParaRPr>
          </a:p>
        </p:txBody>
      </p:sp>
      <p:sp>
        <p:nvSpPr>
          <p:cNvPr id="7171"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We add edge {H, K}</a:t>
            </a:r>
          </a:p>
        </p:txBody>
      </p:sp>
      <p:sp>
        <p:nvSpPr>
          <p:cNvPr id="37" name="TextBox 36"/>
          <p:cNvSpPr txBox="1"/>
          <p:nvPr/>
        </p:nvSpPr>
        <p:spPr>
          <a:xfrm>
            <a:off x="7375931" y="671691"/>
            <a:ext cx="813043" cy="6186309"/>
          </a:xfrm>
          <a:prstGeom prst="rect">
            <a:avLst/>
          </a:prstGeom>
          <a:noFill/>
        </p:spPr>
        <p:txBody>
          <a:bodyPr wrap="none" rtlCol="0">
            <a:spAutoFit/>
          </a:bodyPr>
          <a:lstStyle/>
          <a:p>
            <a:pPr algn="ctr"/>
            <a:r>
              <a:rPr lang="en-CA" dirty="0" smtClean="0">
                <a:solidFill>
                  <a:srgbClr val="FF0000"/>
                </a:solidFill>
              </a:rPr>
              <a:t>{C, E}</a:t>
            </a:r>
          </a:p>
          <a:p>
            <a:pPr algn="ctr"/>
            <a:r>
              <a:rPr lang="en-CA" dirty="0" smtClean="0">
                <a:solidFill>
                  <a:srgbClr val="FF0000"/>
                </a:solidFill>
              </a:rPr>
              <a:t>{H, I}</a:t>
            </a:r>
          </a:p>
          <a:p>
            <a:pPr algn="ctr"/>
            <a:r>
              <a:rPr lang="en-CA" dirty="0" smtClean="0">
                <a:solidFill>
                  <a:srgbClr val="FF0000"/>
                </a:solidFill>
              </a:rPr>
              <a:t>{G, I}</a:t>
            </a:r>
          </a:p>
          <a:p>
            <a:pPr algn="ctr"/>
            <a:r>
              <a:rPr lang="en-CA" dirty="0" smtClean="0">
                <a:solidFill>
                  <a:srgbClr val="FF0000"/>
                </a:solidFill>
              </a:rPr>
              <a:t>{F, G}</a:t>
            </a:r>
          </a:p>
          <a:p>
            <a:pPr algn="ctr"/>
            <a:r>
              <a:rPr lang="en-CA" dirty="0" smtClean="0">
                <a:solidFill>
                  <a:srgbClr val="FF0000"/>
                </a:solidFill>
              </a:rPr>
              <a:t>{B, E}</a:t>
            </a:r>
          </a:p>
          <a:p>
            <a:pPr algn="ctr"/>
            <a:r>
              <a:rPr lang="en-CA" dirty="0" smtClean="0">
                <a:solidFill>
                  <a:srgbClr val="FF0000"/>
                </a:solidFill>
              </a:rPr>
              <a:t>{E, H}</a:t>
            </a:r>
          </a:p>
          <a:p>
            <a:pPr algn="ctr"/>
            <a:r>
              <a:rPr lang="en-CA" dirty="0" smtClean="0">
                <a:solidFill>
                  <a:schemeClr val="bg1">
                    <a:lumMod val="85000"/>
                  </a:schemeClr>
                </a:solidFill>
              </a:rPr>
              <a:t>{B, C}</a:t>
            </a:r>
          </a:p>
          <a:p>
            <a:pPr algn="ctr"/>
            <a:r>
              <a:rPr lang="en-CA" dirty="0" smtClean="0">
                <a:solidFill>
                  <a:srgbClr val="FF0000"/>
                </a:solidFill>
              </a:rPr>
              <a:t>{H, K}</a:t>
            </a:r>
          </a:p>
          <a:p>
            <a:pPr algn="ctr"/>
            <a:r>
              <a:rPr lang="en-CA" dirty="0" smtClean="0"/>
              <a:t>{H, L}</a:t>
            </a:r>
          </a:p>
          <a:p>
            <a:pPr algn="ctr"/>
            <a:r>
              <a:rPr lang="en-CA" dirty="0" smtClean="0"/>
              <a:t>{D, E}</a:t>
            </a:r>
          </a:p>
          <a:p>
            <a:pPr algn="ctr"/>
            <a:r>
              <a:rPr lang="en-CA" dirty="0" smtClean="0"/>
              <a:t>{G, H}</a:t>
            </a:r>
          </a:p>
          <a:p>
            <a:pPr algn="ctr"/>
            <a:r>
              <a:rPr lang="en-CA" dirty="0" smtClean="0"/>
              <a:t>{I, K}</a:t>
            </a:r>
          </a:p>
          <a:p>
            <a:pPr algn="ctr"/>
            <a:r>
              <a:rPr lang="en-CA" dirty="0" smtClean="0"/>
              <a:t>{B, D}</a:t>
            </a:r>
          </a:p>
          <a:p>
            <a:pPr algn="ctr"/>
            <a:r>
              <a:rPr lang="en-CA" dirty="0" smtClean="0"/>
              <a:t>{D, F}</a:t>
            </a:r>
          </a:p>
          <a:p>
            <a:pPr algn="ctr"/>
            <a:r>
              <a:rPr lang="en-CA" dirty="0" smtClean="0"/>
              <a:t>{E, G}</a:t>
            </a:r>
          </a:p>
          <a:p>
            <a:pPr algn="ctr"/>
            <a:r>
              <a:rPr lang="en-CA" dirty="0" smtClean="0"/>
              <a:t>{K, L}</a:t>
            </a:r>
          </a:p>
          <a:p>
            <a:pPr algn="ctr"/>
            <a:r>
              <a:rPr lang="en-CA" dirty="0" smtClean="0"/>
              <a:t>{J, K}</a:t>
            </a:r>
          </a:p>
          <a:p>
            <a:pPr algn="ctr"/>
            <a:r>
              <a:rPr lang="en-CA" dirty="0" smtClean="0"/>
              <a:t>{J, I}</a:t>
            </a:r>
          </a:p>
          <a:p>
            <a:pPr algn="ctr"/>
            <a:r>
              <a:rPr lang="en-CA" dirty="0" smtClean="0"/>
              <a:t>{J, G}</a:t>
            </a:r>
          </a:p>
          <a:p>
            <a:pPr algn="ctr"/>
            <a:r>
              <a:rPr lang="en-CA" dirty="0" smtClean="0"/>
              <a:t>{A, B}</a:t>
            </a:r>
          </a:p>
          <a:p>
            <a:pPr algn="ctr"/>
            <a:r>
              <a:rPr lang="en-CA" dirty="0" smtClean="0"/>
              <a:t>{A, D}</a:t>
            </a:r>
          </a:p>
          <a:p>
            <a:pPr algn="ctr"/>
            <a:r>
              <a:rPr lang="en-CA" dirty="0" smtClean="0"/>
              <a:t>{E, F}</a:t>
            </a:r>
            <a:endParaRPr lang="en-CA" dirty="0"/>
          </a:p>
        </p:txBody>
      </p:sp>
      <p:pic>
        <p:nvPicPr>
          <p:cNvPr id="5" name="Picture 27" descr="C:\Users\dwharder\Desktop\a8.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712" y="2348880"/>
            <a:ext cx="4322439" cy="4035902"/>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p:cNvCxnSpPr/>
          <p:nvPr/>
        </p:nvCxnSpPr>
        <p:spPr>
          <a:xfrm>
            <a:off x="7055578" y="2797595"/>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6886563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a:t>Spanning trees</a:t>
            </a:r>
            <a:endParaRPr lang="en-US" dirty="0"/>
          </a:p>
        </p:txBody>
      </p:sp>
      <p:sp>
        <p:nvSpPr>
          <p:cNvPr id="4" name="Slide Number Placeholder 3"/>
          <p:cNvSpPr>
            <a:spLocks noGrp="1"/>
          </p:cNvSpPr>
          <p:nvPr>
            <p:ph type="sldNum" sz="quarter" idx="10"/>
          </p:nvPr>
        </p:nvSpPr>
        <p:spPr/>
        <p:txBody>
          <a:bodyPr/>
          <a:lstStyle/>
          <a:p>
            <a:pPr>
              <a:defRPr/>
            </a:pPr>
            <a:fld id="{1F4BC561-BCEA-4F0B-95C2-8CA863EDD649}" type="slidenum">
              <a:rPr lang="de-DE" altLang="zh-CN" smtClean="0"/>
              <a:pPr>
                <a:defRPr/>
              </a:pPr>
              <a:t>4</a:t>
            </a:fld>
            <a:endParaRPr lang="de-DE" altLang="zh-CN" dirty="0"/>
          </a:p>
        </p:txBody>
      </p:sp>
      <p:pic>
        <p:nvPicPr>
          <p:cNvPr id="5" name="Picture 4"/>
          <p:cNvPicPr>
            <a:picLocks noChangeAspect="1"/>
          </p:cNvPicPr>
          <p:nvPr/>
        </p:nvPicPr>
        <p:blipFill>
          <a:blip r:embed="rId2"/>
          <a:stretch>
            <a:fillRect/>
          </a:stretch>
        </p:blipFill>
        <p:spPr>
          <a:xfrm>
            <a:off x="6183924" y="1180320"/>
            <a:ext cx="2190750" cy="2228850"/>
          </a:xfrm>
          <a:prstGeom prst="rect">
            <a:avLst/>
          </a:prstGeom>
        </p:spPr>
      </p:pic>
      <p:pic>
        <p:nvPicPr>
          <p:cNvPr id="7" name="Picture 6"/>
          <p:cNvPicPr>
            <a:picLocks noChangeAspect="1"/>
          </p:cNvPicPr>
          <p:nvPr/>
        </p:nvPicPr>
        <p:blipFill>
          <a:blip r:embed="rId3"/>
          <a:stretch>
            <a:fillRect/>
          </a:stretch>
        </p:blipFill>
        <p:spPr>
          <a:xfrm>
            <a:off x="6183924" y="3805237"/>
            <a:ext cx="2143125" cy="2219325"/>
          </a:xfrm>
          <a:prstGeom prst="rect">
            <a:avLst/>
          </a:prstGeom>
        </p:spPr>
      </p:pic>
      <p:sp>
        <p:nvSpPr>
          <p:cNvPr id="8" name="TextBox 7"/>
          <p:cNvSpPr txBox="1"/>
          <p:nvPr/>
        </p:nvSpPr>
        <p:spPr>
          <a:xfrm>
            <a:off x="3798277" y="6059730"/>
            <a:ext cx="2286000" cy="430887"/>
          </a:xfrm>
          <a:prstGeom prst="rect">
            <a:avLst/>
          </a:prstGeom>
          <a:noFill/>
        </p:spPr>
        <p:txBody>
          <a:bodyPr wrap="square" rtlCol="0">
            <a:spAutoFit/>
          </a:bodyPr>
          <a:lstStyle/>
          <a:p>
            <a:r>
              <a:rPr lang="de-DE" sz="2200" dirty="0">
                <a:solidFill>
                  <a:schemeClr val="accent1">
                    <a:lumMod val="75000"/>
                  </a:schemeClr>
                </a:solidFill>
                <a:latin typeface="Arial" panose="020B0604020202020204" pitchFamily="34" charset="0"/>
                <a:cs typeface="Arial" panose="020B0604020202020204" pitchFamily="34" charset="0"/>
              </a:rPr>
              <a:t>One possibility</a:t>
            </a:r>
            <a:endParaRPr lang="en-US" sz="2200" dirty="0">
              <a:solidFill>
                <a:schemeClr val="accent1">
                  <a:lumMod val="75000"/>
                </a:schemeClr>
              </a:solidFill>
              <a:latin typeface="Arial" panose="020B0604020202020204" pitchFamily="34" charset="0"/>
              <a:cs typeface="Arial" panose="020B0604020202020204" pitchFamily="34" charset="0"/>
            </a:endParaRPr>
          </a:p>
        </p:txBody>
      </p:sp>
      <p:cxnSp>
        <p:nvCxnSpPr>
          <p:cNvPr id="10" name="Connector: Curved 9"/>
          <p:cNvCxnSpPr>
            <a:cxnSpLocks/>
          </p:cNvCxnSpPr>
          <p:nvPr/>
        </p:nvCxnSpPr>
        <p:spPr>
          <a:xfrm flipV="1">
            <a:off x="5811715" y="6059730"/>
            <a:ext cx="1443772" cy="230832"/>
          </a:xfrm>
          <a:prstGeom prst="curvedConnector2">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pic>
        <p:nvPicPr>
          <p:cNvPr id="3" name="Picture 2"/>
          <p:cNvPicPr>
            <a:picLocks noChangeAspect="1"/>
          </p:cNvPicPr>
          <p:nvPr/>
        </p:nvPicPr>
        <p:blipFill>
          <a:blip r:embed="rId4"/>
          <a:stretch>
            <a:fillRect/>
          </a:stretch>
        </p:blipFill>
        <p:spPr>
          <a:xfrm>
            <a:off x="357554" y="1180320"/>
            <a:ext cx="5200650" cy="2266950"/>
          </a:xfrm>
          <a:prstGeom prst="rect">
            <a:avLst/>
          </a:prstGeom>
        </p:spPr>
      </p:pic>
      <p:sp>
        <p:nvSpPr>
          <p:cNvPr id="9" name="Rectangle 8"/>
          <p:cNvSpPr/>
          <p:nvPr/>
        </p:nvSpPr>
        <p:spPr>
          <a:xfrm>
            <a:off x="357554" y="3765939"/>
            <a:ext cx="5555274" cy="1785104"/>
          </a:xfrm>
          <a:prstGeom prst="rect">
            <a:avLst/>
          </a:prstGeom>
        </p:spPr>
        <p:txBody>
          <a:bodyPr wrap="square">
            <a:spAutoFit/>
          </a:bodyPr>
          <a:lstStyle/>
          <a:p>
            <a:r>
              <a:rPr lang="en-GB" sz="2200" dirty="0">
                <a:latin typeface="Arial" panose="020B0604020202020204" pitchFamily="34" charset="0"/>
                <a:cs typeface="Arial" panose="020B0604020202020204" pitchFamily="34" charset="0"/>
              </a:rPr>
              <a:t>Clearly, we can create different spanning trees—that is, we can decide to retain different sets of connections—but</a:t>
            </a:r>
          </a:p>
          <a:p>
            <a:r>
              <a:rPr lang="en-GB" sz="2200" dirty="0">
                <a:latin typeface="Arial" panose="020B0604020202020204" pitchFamily="34" charset="0"/>
                <a:cs typeface="Arial" panose="020B0604020202020204" pitchFamily="34" charset="0"/>
              </a:rPr>
              <a:t>all these trees have </a:t>
            </a:r>
            <a:r>
              <a:rPr lang="en-GB" sz="2200" b="1" dirty="0">
                <a:solidFill>
                  <a:schemeClr val="accent1">
                    <a:lumMod val="75000"/>
                  </a:schemeClr>
                </a:solidFill>
                <a:latin typeface="Arial" panose="020B0604020202020204" pitchFamily="34" charset="0"/>
                <a:cs typeface="Arial" panose="020B0604020202020204" pitchFamily="34" charset="0"/>
              </a:rPr>
              <a:t>six edges </a:t>
            </a:r>
            <a:r>
              <a:rPr lang="en-GB" sz="2200" dirty="0">
                <a:latin typeface="Arial" panose="020B0604020202020204" pitchFamily="34" charset="0"/>
                <a:cs typeface="Arial" panose="020B0604020202020204" pitchFamily="34" charset="0"/>
              </a:rPr>
              <a:t>and we cannot do any better than that</a:t>
            </a:r>
            <a:endParaRPr lang="en-US" sz="2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01590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en-US" dirty="0">
                <a:latin typeface="Arial" charset="0"/>
                <a:cs typeface="Arial" charset="0"/>
              </a:rPr>
              <a:t>Example</a:t>
            </a:r>
            <a:endParaRPr lang="en-US" altLang="en-US" dirty="0" smtClean="0">
              <a:latin typeface="Arial" charset="0"/>
              <a:cs typeface="Arial" charset="0"/>
            </a:endParaRPr>
          </a:p>
        </p:txBody>
      </p:sp>
      <p:sp>
        <p:nvSpPr>
          <p:cNvPr id="7171"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We add edge {H, L}</a:t>
            </a:r>
          </a:p>
        </p:txBody>
      </p:sp>
      <p:pic>
        <p:nvPicPr>
          <p:cNvPr id="5" name="Picture 26" descr="C:\Users\dwharder\Desktop\a9.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712" y="2348880"/>
            <a:ext cx="4322439" cy="403590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7375931" y="671691"/>
            <a:ext cx="813043" cy="6186309"/>
          </a:xfrm>
          <a:prstGeom prst="rect">
            <a:avLst/>
          </a:prstGeom>
          <a:noFill/>
        </p:spPr>
        <p:txBody>
          <a:bodyPr wrap="none" rtlCol="0">
            <a:spAutoFit/>
          </a:bodyPr>
          <a:lstStyle/>
          <a:p>
            <a:pPr algn="ctr"/>
            <a:r>
              <a:rPr lang="en-CA" dirty="0" smtClean="0">
                <a:solidFill>
                  <a:srgbClr val="FF0000"/>
                </a:solidFill>
              </a:rPr>
              <a:t>{C, E}</a:t>
            </a:r>
          </a:p>
          <a:p>
            <a:pPr algn="ctr"/>
            <a:r>
              <a:rPr lang="en-CA" dirty="0" smtClean="0">
                <a:solidFill>
                  <a:srgbClr val="FF0000"/>
                </a:solidFill>
              </a:rPr>
              <a:t>{H, I}</a:t>
            </a:r>
          </a:p>
          <a:p>
            <a:pPr algn="ctr"/>
            <a:r>
              <a:rPr lang="en-CA" dirty="0" smtClean="0">
                <a:solidFill>
                  <a:srgbClr val="FF0000"/>
                </a:solidFill>
              </a:rPr>
              <a:t>{G, I}</a:t>
            </a:r>
          </a:p>
          <a:p>
            <a:pPr algn="ctr"/>
            <a:r>
              <a:rPr lang="en-CA" dirty="0" smtClean="0">
                <a:solidFill>
                  <a:srgbClr val="FF0000"/>
                </a:solidFill>
              </a:rPr>
              <a:t>{F, G}</a:t>
            </a:r>
          </a:p>
          <a:p>
            <a:pPr algn="ctr"/>
            <a:r>
              <a:rPr lang="en-CA" dirty="0" smtClean="0">
                <a:solidFill>
                  <a:srgbClr val="FF0000"/>
                </a:solidFill>
              </a:rPr>
              <a:t>{B, E}</a:t>
            </a:r>
          </a:p>
          <a:p>
            <a:pPr algn="ctr"/>
            <a:r>
              <a:rPr lang="en-CA" dirty="0" smtClean="0">
                <a:solidFill>
                  <a:srgbClr val="FF0000"/>
                </a:solidFill>
              </a:rPr>
              <a:t>{E, H}</a:t>
            </a:r>
          </a:p>
          <a:p>
            <a:pPr algn="ctr"/>
            <a:r>
              <a:rPr lang="en-CA" dirty="0" smtClean="0">
                <a:solidFill>
                  <a:schemeClr val="bg1">
                    <a:lumMod val="85000"/>
                  </a:schemeClr>
                </a:solidFill>
              </a:rPr>
              <a:t>{B, C}</a:t>
            </a:r>
          </a:p>
          <a:p>
            <a:pPr algn="ctr"/>
            <a:r>
              <a:rPr lang="en-CA" dirty="0" smtClean="0">
                <a:solidFill>
                  <a:srgbClr val="FF0000"/>
                </a:solidFill>
              </a:rPr>
              <a:t>{H, K}</a:t>
            </a:r>
          </a:p>
          <a:p>
            <a:pPr algn="ctr"/>
            <a:r>
              <a:rPr lang="en-CA" dirty="0" smtClean="0">
                <a:solidFill>
                  <a:srgbClr val="FF0000"/>
                </a:solidFill>
              </a:rPr>
              <a:t>{H, L}</a:t>
            </a:r>
          </a:p>
          <a:p>
            <a:pPr algn="ctr"/>
            <a:r>
              <a:rPr lang="en-CA" dirty="0" smtClean="0"/>
              <a:t>{D, E}</a:t>
            </a:r>
          </a:p>
          <a:p>
            <a:pPr algn="ctr"/>
            <a:r>
              <a:rPr lang="en-CA" dirty="0" smtClean="0"/>
              <a:t>{G, H}</a:t>
            </a:r>
          </a:p>
          <a:p>
            <a:pPr algn="ctr"/>
            <a:r>
              <a:rPr lang="en-CA" dirty="0" smtClean="0"/>
              <a:t>{I, K}</a:t>
            </a:r>
          </a:p>
          <a:p>
            <a:pPr algn="ctr"/>
            <a:r>
              <a:rPr lang="en-CA" dirty="0" smtClean="0"/>
              <a:t>{B, D}</a:t>
            </a:r>
          </a:p>
          <a:p>
            <a:pPr algn="ctr"/>
            <a:r>
              <a:rPr lang="en-CA" dirty="0" smtClean="0"/>
              <a:t>{D, F}</a:t>
            </a:r>
          </a:p>
          <a:p>
            <a:pPr algn="ctr"/>
            <a:r>
              <a:rPr lang="en-CA" dirty="0" smtClean="0"/>
              <a:t>{E, G}</a:t>
            </a:r>
          </a:p>
          <a:p>
            <a:pPr algn="ctr"/>
            <a:r>
              <a:rPr lang="en-CA" dirty="0" smtClean="0"/>
              <a:t>{K, L}</a:t>
            </a:r>
          </a:p>
          <a:p>
            <a:pPr algn="ctr"/>
            <a:r>
              <a:rPr lang="en-CA" dirty="0" smtClean="0"/>
              <a:t>{J, K}</a:t>
            </a:r>
          </a:p>
          <a:p>
            <a:pPr algn="ctr"/>
            <a:r>
              <a:rPr lang="en-CA" dirty="0" smtClean="0"/>
              <a:t>{J, I}</a:t>
            </a:r>
          </a:p>
          <a:p>
            <a:pPr algn="ctr"/>
            <a:r>
              <a:rPr lang="en-CA" dirty="0" smtClean="0"/>
              <a:t>{J, G}</a:t>
            </a:r>
          </a:p>
          <a:p>
            <a:pPr algn="ctr"/>
            <a:r>
              <a:rPr lang="en-CA" dirty="0" smtClean="0"/>
              <a:t>{A, B}</a:t>
            </a:r>
          </a:p>
          <a:p>
            <a:pPr algn="ctr"/>
            <a:r>
              <a:rPr lang="en-CA" dirty="0" smtClean="0"/>
              <a:t>{A, D}</a:t>
            </a:r>
          </a:p>
          <a:p>
            <a:pPr algn="ctr"/>
            <a:r>
              <a:rPr lang="en-CA" dirty="0" smtClean="0"/>
              <a:t>{E, F}</a:t>
            </a:r>
            <a:endParaRPr lang="en-CA" dirty="0"/>
          </a:p>
        </p:txBody>
      </p:sp>
      <p:cxnSp>
        <p:nvCxnSpPr>
          <p:cNvPr id="7" name="Straight Arrow Connector 6"/>
          <p:cNvCxnSpPr/>
          <p:nvPr/>
        </p:nvCxnSpPr>
        <p:spPr>
          <a:xfrm>
            <a:off x="7055578" y="3068960"/>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623547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en-US" dirty="0">
                <a:latin typeface="Arial" charset="0"/>
                <a:cs typeface="Arial" charset="0"/>
              </a:rPr>
              <a:t>Example</a:t>
            </a:r>
            <a:endParaRPr lang="en-US" altLang="en-US" dirty="0" smtClean="0">
              <a:latin typeface="Arial" charset="0"/>
              <a:cs typeface="Arial" charset="0"/>
            </a:endParaRPr>
          </a:p>
        </p:txBody>
      </p:sp>
      <p:sp>
        <p:nvSpPr>
          <p:cNvPr id="7171"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We add edge {D, E}</a:t>
            </a:r>
          </a:p>
        </p:txBody>
      </p:sp>
      <p:pic>
        <p:nvPicPr>
          <p:cNvPr id="5" name="Picture 25" descr="C:\Users\dwharder\Desktop\a1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712" y="2348880"/>
            <a:ext cx="4322439" cy="403590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7375931" y="671691"/>
            <a:ext cx="813043" cy="6186309"/>
          </a:xfrm>
          <a:prstGeom prst="rect">
            <a:avLst/>
          </a:prstGeom>
          <a:noFill/>
        </p:spPr>
        <p:txBody>
          <a:bodyPr wrap="none" rtlCol="0">
            <a:spAutoFit/>
          </a:bodyPr>
          <a:lstStyle/>
          <a:p>
            <a:pPr algn="ctr"/>
            <a:r>
              <a:rPr lang="en-CA" dirty="0" smtClean="0">
                <a:solidFill>
                  <a:srgbClr val="FF0000"/>
                </a:solidFill>
              </a:rPr>
              <a:t>{C, E}</a:t>
            </a:r>
          </a:p>
          <a:p>
            <a:pPr algn="ctr"/>
            <a:r>
              <a:rPr lang="en-CA" dirty="0" smtClean="0">
                <a:solidFill>
                  <a:srgbClr val="FF0000"/>
                </a:solidFill>
              </a:rPr>
              <a:t>{H, I}</a:t>
            </a:r>
          </a:p>
          <a:p>
            <a:pPr algn="ctr"/>
            <a:r>
              <a:rPr lang="en-CA" dirty="0" smtClean="0">
                <a:solidFill>
                  <a:srgbClr val="FF0000"/>
                </a:solidFill>
              </a:rPr>
              <a:t>{G, I}</a:t>
            </a:r>
          </a:p>
          <a:p>
            <a:pPr algn="ctr"/>
            <a:r>
              <a:rPr lang="en-CA" dirty="0" smtClean="0">
                <a:solidFill>
                  <a:srgbClr val="FF0000"/>
                </a:solidFill>
              </a:rPr>
              <a:t>{F, G}</a:t>
            </a:r>
          </a:p>
          <a:p>
            <a:pPr algn="ctr"/>
            <a:r>
              <a:rPr lang="en-CA" dirty="0" smtClean="0">
                <a:solidFill>
                  <a:srgbClr val="FF0000"/>
                </a:solidFill>
              </a:rPr>
              <a:t>{B, E}</a:t>
            </a:r>
          </a:p>
          <a:p>
            <a:pPr algn="ctr"/>
            <a:r>
              <a:rPr lang="en-CA" dirty="0" smtClean="0">
                <a:solidFill>
                  <a:srgbClr val="FF0000"/>
                </a:solidFill>
              </a:rPr>
              <a:t>{E, H}</a:t>
            </a:r>
          </a:p>
          <a:p>
            <a:pPr algn="ctr"/>
            <a:r>
              <a:rPr lang="en-CA" dirty="0" smtClean="0">
                <a:solidFill>
                  <a:schemeClr val="bg1">
                    <a:lumMod val="85000"/>
                  </a:schemeClr>
                </a:solidFill>
              </a:rPr>
              <a:t>{B, C}</a:t>
            </a:r>
          </a:p>
          <a:p>
            <a:pPr algn="ctr"/>
            <a:r>
              <a:rPr lang="en-CA" dirty="0" smtClean="0">
                <a:solidFill>
                  <a:srgbClr val="FF0000"/>
                </a:solidFill>
              </a:rPr>
              <a:t>{H, K}</a:t>
            </a:r>
          </a:p>
          <a:p>
            <a:pPr algn="ctr"/>
            <a:r>
              <a:rPr lang="en-CA" dirty="0" smtClean="0">
                <a:solidFill>
                  <a:srgbClr val="FF0000"/>
                </a:solidFill>
              </a:rPr>
              <a:t>{H, L}</a:t>
            </a:r>
          </a:p>
          <a:p>
            <a:pPr algn="ctr"/>
            <a:r>
              <a:rPr lang="en-CA" dirty="0" smtClean="0">
                <a:solidFill>
                  <a:srgbClr val="FF0000"/>
                </a:solidFill>
              </a:rPr>
              <a:t>{D, E}</a:t>
            </a:r>
          </a:p>
          <a:p>
            <a:pPr algn="ctr"/>
            <a:r>
              <a:rPr lang="en-CA" dirty="0" smtClean="0"/>
              <a:t>{G, H}</a:t>
            </a:r>
          </a:p>
          <a:p>
            <a:pPr algn="ctr"/>
            <a:r>
              <a:rPr lang="en-CA" dirty="0" smtClean="0"/>
              <a:t>{I, K}</a:t>
            </a:r>
          </a:p>
          <a:p>
            <a:pPr algn="ctr"/>
            <a:r>
              <a:rPr lang="en-CA" dirty="0" smtClean="0"/>
              <a:t>{B, D}</a:t>
            </a:r>
          </a:p>
          <a:p>
            <a:pPr algn="ctr"/>
            <a:r>
              <a:rPr lang="en-CA" dirty="0" smtClean="0"/>
              <a:t>{D, F}</a:t>
            </a:r>
          </a:p>
          <a:p>
            <a:pPr algn="ctr"/>
            <a:r>
              <a:rPr lang="en-CA" dirty="0" smtClean="0"/>
              <a:t>{E, G}</a:t>
            </a:r>
          </a:p>
          <a:p>
            <a:pPr algn="ctr"/>
            <a:r>
              <a:rPr lang="en-CA" dirty="0" smtClean="0"/>
              <a:t>{K, L}</a:t>
            </a:r>
          </a:p>
          <a:p>
            <a:pPr algn="ctr"/>
            <a:r>
              <a:rPr lang="en-CA" dirty="0" smtClean="0"/>
              <a:t>{J, K}</a:t>
            </a:r>
          </a:p>
          <a:p>
            <a:pPr algn="ctr"/>
            <a:r>
              <a:rPr lang="en-CA" dirty="0" smtClean="0"/>
              <a:t>{J, I}</a:t>
            </a:r>
          </a:p>
          <a:p>
            <a:pPr algn="ctr"/>
            <a:r>
              <a:rPr lang="en-CA" dirty="0" smtClean="0"/>
              <a:t>{J, G}</a:t>
            </a:r>
          </a:p>
          <a:p>
            <a:pPr algn="ctr"/>
            <a:r>
              <a:rPr lang="en-CA" dirty="0" smtClean="0"/>
              <a:t>{A, B}</a:t>
            </a:r>
          </a:p>
          <a:p>
            <a:pPr algn="ctr"/>
            <a:r>
              <a:rPr lang="en-CA" dirty="0" smtClean="0"/>
              <a:t>{A, D}</a:t>
            </a:r>
          </a:p>
          <a:p>
            <a:pPr algn="ctr"/>
            <a:r>
              <a:rPr lang="en-CA" dirty="0" smtClean="0"/>
              <a:t>{E, F}</a:t>
            </a:r>
            <a:endParaRPr lang="en-CA" dirty="0"/>
          </a:p>
        </p:txBody>
      </p:sp>
      <p:cxnSp>
        <p:nvCxnSpPr>
          <p:cNvPr id="7" name="Straight Arrow Connector 6"/>
          <p:cNvCxnSpPr/>
          <p:nvPr/>
        </p:nvCxnSpPr>
        <p:spPr>
          <a:xfrm>
            <a:off x="7055578" y="3348525"/>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675910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en-US" dirty="0">
                <a:latin typeface="Arial" charset="0"/>
                <a:cs typeface="Arial" charset="0"/>
              </a:rPr>
              <a:t>Example</a:t>
            </a:r>
            <a:endParaRPr lang="en-US" altLang="en-US" dirty="0" smtClean="0">
              <a:latin typeface="Arial" charset="0"/>
              <a:cs typeface="Arial" charset="0"/>
            </a:endParaRPr>
          </a:p>
        </p:txBody>
      </p:sp>
      <p:sp>
        <p:nvSpPr>
          <p:cNvPr id="7171" name="Rectangle 3"/>
          <p:cNvSpPr>
            <a:spLocks noGrp="1" noChangeArrowheads="1"/>
          </p:cNvSpPr>
          <p:nvPr>
            <p:ph type="body" idx="1"/>
          </p:nvPr>
        </p:nvSpPr>
        <p:spPr/>
        <p:txBody>
          <a:bodyPr/>
          <a:lstStyle/>
          <a:p>
            <a:pPr>
              <a:buNone/>
            </a:pPr>
            <a:r>
              <a:rPr lang="en-US" altLang="en-US" dirty="0" smtClean="0">
                <a:latin typeface="Arial" charset="0"/>
                <a:cs typeface="Arial" charset="0"/>
              </a:rPr>
              <a:t>	</a:t>
            </a:r>
            <a:r>
              <a:rPr lang="en-US" altLang="en-US" dirty="0">
                <a:latin typeface="Arial" charset="0"/>
                <a:cs typeface="Arial" charset="0"/>
              </a:rPr>
              <a:t>We try adding </a:t>
            </a:r>
            <a:r>
              <a:rPr lang="en-US" altLang="en-US" dirty="0" smtClean="0">
                <a:latin typeface="Arial" charset="0"/>
                <a:cs typeface="Arial" charset="0"/>
              </a:rPr>
              <a:t>{G, H}, </a:t>
            </a:r>
            <a:r>
              <a:rPr lang="en-US" altLang="en-US" dirty="0">
                <a:latin typeface="Arial" charset="0"/>
                <a:cs typeface="Arial" charset="0"/>
              </a:rPr>
              <a:t>but it creates a cycle</a:t>
            </a:r>
          </a:p>
        </p:txBody>
      </p:sp>
      <p:pic>
        <p:nvPicPr>
          <p:cNvPr id="5" name="Picture 24" descr="C:\Users\dwharder\Desktop\a1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712" y="2348880"/>
            <a:ext cx="4322439" cy="403590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7375931" y="671691"/>
            <a:ext cx="813043" cy="6186309"/>
          </a:xfrm>
          <a:prstGeom prst="rect">
            <a:avLst/>
          </a:prstGeom>
          <a:noFill/>
        </p:spPr>
        <p:txBody>
          <a:bodyPr wrap="none" rtlCol="0">
            <a:spAutoFit/>
          </a:bodyPr>
          <a:lstStyle/>
          <a:p>
            <a:pPr algn="ctr"/>
            <a:r>
              <a:rPr lang="en-CA" dirty="0" smtClean="0">
                <a:solidFill>
                  <a:srgbClr val="FF0000"/>
                </a:solidFill>
              </a:rPr>
              <a:t>{C, E}</a:t>
            </a:r>
          </a:p>
          <a:p>
            <a:pPr algn="ctr"/>
            <a:r>
              <a:rPr lang="en-CA" dirty="0" smtClean="0">
                <a:solidFill>
                  <a:srgbClr val="FF0000"/>
                </a:solidFill>
              </a:rPr>
              <a:t>{H, I}</a:t>
            </a:r>
          </a:p>
          <a:p>
            <a:pPr algn="ctr"/>
            <a:r>
              <a:rPr lang="en-CA" dirty="0" smtClean="0">
                <a:solidFill>
                  <a:srgbClr val="FF0000"/>
                </a:solidFill>
              </a:rPr>
              <a:t>{G, I}</a:t>
            </a:r>
          </a:p>
          <a:p>
            <a:pPr algn="ctr"/>
            <a:r>
              <a:rPr lang="en-CA" dirty="0" smtClean="0">
                <a:solidFill>
                  <a:srgbClr val="FF0000"/>
                </a:solidFill>
              </a:rPr>
              <a:t>{F, G}</a:t>
            </a:r>
          </a:p>
          <a:p>
            <a:pPr algn="ctr"/>
            <a:r>
              <a:rPr lang="en-CA" dirty="0" smtClean="0">
                <a:solidFill>
                  <a:srgbClr val="FF0000"/>
                </a:solidFill>
              </a:rPr>
              <a:t>{B, E}</a:t>
            </a:r>
          </a:p>
          <a:p>
            <a:pPr algn="ctr"/>
            <a:r>
              <a:rPr lang="en-CA" dirty="0" smtClean="0">
                <a:solidFill>
                  <a:srgbClr val="FF0000"/>
                </a:solidFill>
              </a:rPr>
              <a:t>{E, H}</a:t>
            </a:r>
          </a:p>
          <a:p>
            <a:pPr algn="ctr"/>
            <a:r>
              <a:rPr lang="en-CA" dirty="0" smtClean="0">
                <a:solidFill>
                  <a:schemeClr val="bg1">
                    <a:lumMod val="85000"/>
                  </a:schemeClr>
                </a:solidFill>
              </a:rPr>
              <a:t>{B, C}</a:t>
            </a:r>
          </a:p>
          <a:p>
            <a:pPr algn="ctr"/>
            <a:r>
              <a:rPr lang="en-CA" dirty="0" smtClean="0">
                <a:solidFill>
                  <a:srgbClr val="FF0000"/>
                </a:solidFill>
              </a:rPr>
              <a:t>{H, K}</a:t>
            </a:r>
          </a:p>
          <a:p>
            <a:pPr algn="ctr"/>
            <a:r>
              <a:rPr lang="en-CA" dirty="0" smtClean="0">
                <a:solidFill>
                  <a:srgbClr val="FF0000"/>
                </a:solidFill>
              </a:rPr>
              <a:t>{H, L}</a:t>
            </a:r>
          </a:p>
          <a:p>
            <a:pPr algn="ctr"/>
            <a:r>
              <a:rPr lang="en-CA" dirty="0" smtClean="0">
                <a:solidFill>
                  <a:srgbClr val="FF0000"/>
                </a:solidFill>
              </a:rPr>
              <a:t>{D, E}</a:t>
            </a:r>
          </a:p>
          <a:p>
            <a:pPr algn="ctr"/>
            <a:r>
              <a:rPr lang="en-CA" dirty="0" smtClean="0"/>
              <a:t>{G, H}</a:t>
            </a:r>
          </a:p>
          <a:p>
            <a:pPr algn="ctr"/>
            <a:r>
              <a:rPr lang="en-CA" dirty="0" smtClean="0"/>
              <a:t>{I, K}</a:t>
            </a:r>
          </a:p>
          <a:p>
            <a:pPr algn="ctr"/>
            <a:r>
              <a:rPr lang="en-CA" dirty="0" smtClean="0"/>
              <a:t>{B, D}</a:t>
            </a:r>
          </a:p>
          <a:p>
            <a:pPr algn="ctr"/>
            <a:r>
              <a:rPr lang="en-CA" dirty="0" smtClean="0"/>
              <a:t>{D, F}</a:t>
            </a:r>
          </a:p>
          <a:p>
            <a:pPr algn="ctr"/>
            <a:r>
              <a:rPr lang="en-CA" dirty="0" smtClean="0"/>
              <a:t>{E, G}</a:t>
            </a:r>
          </a:p>
          <a:p>
            <a:pPr algn="ctr"/>
            <a:r>
              <a:rPr lang="en-CA" dirty="0" smtClean="0"/>
              <a:t>{K, L}</a:t>
            </a:r>
          </a:p>
          <a:p>
            <a:pPr algn="ctr"/>
            <a:r>
              <a:rPr lang="en-CA" dirty="0" smtClean="0"/>
              <a:t>{J, K}</a:t>
            </a:r>
          </a:p>
          <a:p>
            <a:pPr algn="ctr"/>
            <a:r>
              <a:rPr lang="en-CA" dirty="0" smtClean="0"/>
              <a:t>{J, I}</a:t>
            </a:r>
          </a:p>
          <a:p>
            <a:pPr algn="ctr"/>
            <a:r>
              <a:rPr lang="en-CA" dirty="0" smtClean="0"/>
              <a:t>{J, G}</a:t>
            </a:r>
          </a:p>
          <a:p>
            <a:pPr algn="ctr"/>
            <a:r>
              <a:rPr lang="en-CA" dirty="0" smtClean="0"/>
              <a:t>{A, B}</a:t>
            </a:r>
          </a:p>
          <a:p>
            <a:pPr algn="ctr"/>
            <a:r>
              <a:rPr lang="en-CA" dirty="0" smtClean="0"/>
              <a:t>{A, D}</a:t>
            </a:r>
          </a:p>
          <a:p>
            <a:pPr algn="ctr"/>
            <a:r>
              <a:rPr lang="en-CA" dirty="0" smtClean="0"/>
              <a:t>{E, F}</a:t>
            </a:r>
            <a:endParaRPr lang="en-CA" dirty="0"/>
          </a:p>
        </p:txBody>
      </p:sp>
      <p:cxnSp>
        <p:nvCxnSpPr>
          <p:cNvPr id="7" name="Straight Arrow Connector 6"/>
          <p:cNvCxnSpPr/>
          <p:nvPr/>
        </p:nvCxnSpPr>
        <p:spPr>
          <a:xfrm>
            <a:off x="7055578" y="3623818"/>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19495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en-US" dirty="0">
                <a:latin typeface="Arial" charset="0"/>
                <a:cs typeface="Arial" charset="0"/>
              </a:rPr>
              <a:t>Example</a:t>
            </a:r>
            <a:endParaRPr lang="en-US" altLang="en-US" dirty="0" smtClean="0">
              <a:latin typeface="Arial" charset="0"/>
              <a:cs typeface="Arial" charset="0"/>
            </a:endParaRPr>
          </a:p>
        </p:txBody>
      </p:sp>
      <p:sp>
        <p:nvSpPr>
          <p:cNvPr id="7171" name="Rectangle 3"/>
          <p:cNvSpPr>
            <a:spLocks noGrp="1" noChangeArrowheads="1"/>
          </p:cNvSpPr>
          <p:nvPr>
            <p:ph type="body" idx="1"/>
          </p:nvPr>
        </p:nvSpPr>
        <p:spPr/>
        <p:txBody>
          <a:bodyPr/>
          <a:lstStyle/>
          <a:p>
            <a:pPr>
              <a:buNone/>
            </a:pPr>
            <a:r>
              <a:rPr lang="en-US" altLang="en-US" dirty="0" smtClean="0">
                <a:latin typeface="Arial" charset="0"/>
                <a:cs typeface="Arial" charset="0"/>
              </a:rPr>
              <a:t>	</a:t>
            </a:r>
            <a:r>
              <a:rPr lang="en-US" altLang="en-US" dirty="0">
                <a:latin typeface="Arial" charset="0"/>
                <a:cs typeface="Arial" charset="0"/>
              </a:rPr>
              <a:t>We try adding </a:t>
            </a:r>
            <a:r>
              <a:rPr lang="en-US" altLang="en-US" dirty="0" smtClean="0">
                <a:latin typeface="Arial" charset="0"/>
                <a:cs typeface="Arial" charset="0"/>
              </a:rPr>
              <a:t>{I, K}, </a:t>
            </a:r>
            <a:r>
              <a:rPr lang="en-US" altLang="en-US" dirty="0">
                <a:latin typeface="Arial" charset="0"/>
                <a:cs typeface="Arial" charset="0"/>
              </a:rPr>
              <a:t>but it creates a cycle</a:t>
            </a:r>
          </a:p>
        </p:txBody>
      </p:sp>
      <p:pic>
        <p:nvPicPr>
          <p:cNvPr id="5" name="Picture 23" descr="C:\Users\dwharder\Desktop\a1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712" y="2348880"/>
            <a:ext cx="4322439" cy="403590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7375931" y="671691"/>
            <a:ext cx="813043" cy="6186309"/>
          </a:xfrm>
          <a:prstGeom prst="rect">
            <a:avLst/>
          </a:prstGeom>
          <a:noFill/>
        </p:spPr>
        <p:txBody>
          <a:bodyPr wrap="none" rtlCol="0">
            <a:spAutoFit/>
          </a:bodyPr>
          <a:lstStyle/>
          <a:p>
            <a:pPr algn="ctr"/>
            <a:r>
              <a:rPr lang="en-CA" dirty="0" smtClean="0">
                <a:solidFill>
                  <a:srgbClr val="FF0000"/>
                </a:solidFill>
              </a:rPr>
              <a:t>{C, E}</a:t>
            </a:r>
          </a:p>
          <a:p>
            <a:pPr algn="ctr"/>
            <a:r>
              <a:rPr lang="en-CA" dirty="0" smtClean="0">
                <a:solidFill>
                  <a:srgbClr val="FF0000"/>
                </a:solidFill>
              </a:rPr>
              <a:t>{H, I}</a:t>
            </a:r>
          </a:p>
          <a:p>
            <a:pPr algn="ctr"/>
            <a:r>
              <a:rPr lang="en-CA" dirty="0" smtClean="0">
                <a:solidFill>
                  <a:srgbClr val="FF0000"/>
                </a:solidFill>
              </a:rPr>
              <a:t>{G, I}</a:t>
            </a:r>
          </a:p>
          <a:p>
            <a:pPr algn="ctr"/>
            <a:r>
              <a:rPr lang="en-CA" dirty="0" smtClean="0">
                <a:solidFill>
                  <a:srgbClr val="FF0000"/>
                </a:solidFill>
              </a:rPr>
              <a:t>{F, G}</a:t>
            </a:r>
          </a:p>
          <a:p>
            <a:pPr algn="ctr"/>
            <a:r>
              <a:rPr lang="en-CA" dirty="0" smtClean="0">
                <a:solidFill>
                  <a:srgbClr val="FF0000"/>
                </a:solidFill>
              </a:rPr>
              <a:t>{B, E}</a:t>
            </a:r>
          </a:p>
          <a:p>
            <a:pPr algn="ctr"/>
            <a:r>
              <a:rPr lang="en-CA" dirty="0" smtClean="0">
                <a:solidFill>
                  <a:srgbClr val="FF0000"/>
                </a:solidFill>
              </a:rPr>
              <a:t>{E, H}</a:t>
            </a:r>
          </a:p>
          <a:p>
            <a:pPr algn="ctr"/>
            <a:r>
              <a:rPr lang="en-CA" dirty="0" smtClean="0">
                <a:solidFill>
                  <a:schemeClr val="bg1">
                    <a:lumMod val="85000"/>
                  </a:schemeClr>
                </a:solidFill>
              </a:rPr>
              <a:t>{B, C}</a:t>
            </a:r>
          </a:p>
          <a:p>
            <a:pPr algn="ctr"/>
            <a:r>
              <a:rPr lang="en-CA" dirty="0" smtClean="0">
                <a:solidFill>
                  <a:srgbClr val="FF0000"/>
                </a:solidFill>
              </a:rPr>
              <a:t>{H, K}</a:t>
            </a:r>
          </a:p>
          <a:p>
            <a:pPr algn="ctr"/>
            <a:r>
              <a:rPr lang="en-CA" dirty="0" smtClean="0">
                <a:solidFill>
                  <a:srgbClr val="FF0000"/>
                </a:solidFill>
              </a:rPr>
              <a:t>{H, L}</a:t>
            </a:r>
          </a:p>
          <a:p>
            <a:pPr algn="ctr"/>
            <a:r>
              <a:rPr lang="en-CA" dirty="0" smtClean="0">
                <a:solidFill>
                  <a:srgbClr val="FF0000"/>
                </a:solidFill>
              </a:rPr>
              <a:t>{D, E}</a:t>
            </a:r>
          </a:p>
          <a:p>
            <a:pPr algn="ctr"/>
            <a:r>
              <a:rPr lang="en-CA" dirty="0" smtClean="0">
                <a:solidFill>
                  <a:schemeClr val="bg1">
                    <a:lumMod val="85000"/>
                  </a:schemeClr>
                </a:solidFill>
              </a:rPr>
              <a:t>{G, H}</a:t>
            </a:r>
          </a:p>
          <a:p>
            <a:pPr algn="ctr"/>
            <a:r>
              <a:rPr lang="en-CA" dirty="0" smtClean="0"/>
              <a:t>{I, K}</a:t>
            </a:r>
          </a:p>
          <a:p>
            <a:pPr algn="ctr"/>
            <a:r>
              <a:rPr lang="en-CA" dirty="0" smtClean="0"/>
              <a:t>{B, D}</a:t>
            </a:r>
          </a:p>
          <a:p>
            <a:pPr algn="ctr"/>
            <a:r>
              <a:rPr lang="en-CA" dirty="0" smtClean="0"/>
              <a:t>{D, F}</a:t>
            </a:r>
          </a:p>
          <a:p>
            <a:pPr algn="ctr"/>
            <a:r>
              <a:rPr lang="en-CA" dirty="0" smtClean="0"/>
              <a:t>{E, G}</a:t>
            </a:r>
          </a:p>
          <a:p>
            <a:pPr algn="ctr"/>
            <a:r>
              <a:rPr lang="en-CA" dirty="0" smtClean="0"/>
              <a:t>{K, L}</a:t>
            </a:r>
          </a:p>
          <a:p>
            <a:pPr algn="ctr"/>
            <a:r>
              <a:rPr lang="en-CA" dirty="0" smtClean="0"/>
              <a:t>{J, K}</a:t>
            </a:r>
          </a:p>
          <a:p>
            <a:pPr algn="ctr"/>
            <a:r>
              <a:rPr lang="en-CA" dirty="0" smtClean="0"/>
              <a:t>{J, I}</a:t>
            </a:r>
          </a:p>
          <a:p>
            <a:pPr algn="ctr"/>
            <a:r>
              <a:rPr lang="en-CA" dirty="0" smtClean="0"/>
              <a:t>{J, G}</a:t>
            </a:r>
          </a:p>
          <a:p>
            <a:pPr algn="ctr"/>
            <a:r>
              <a:rPr lang="en-CA" dirty="0" smtClean="0"/>
              <a:t>{A, B}</a:t>
            </a:r>
          </a:p>
          <a:p>
            <a:pPr algn="ctr"/>
            <a:r>
              <a:rPr lang="en-CA" dirty="0" smtClean="0"/>
              <a:t>{A, D}</a:t>
            </a:r>
          </a:p>
          <a:p>
            <a:pPr algn="ctr"/>
            <a:r>
              <a:rPr lang="en-CA" dirty="0" smtClean="0"/>
              <a:t>{E, F}</a:t>
            </a:r>
            <a:endParaRPr lang="en-CA" dirty="0"/>
          </a:p>
        </p:txBody>
      </p:sp>
      <p:cxnSp>
        <p:nvCxnSpPr>
          <p:cNvPr id="7" name="Straight Arrow Connector 6"/>
          <p:cNvCxnSpPr/>
          <p:nvPr/>
        </p:nvCxnSpPr>
        <p:spPr>
          <a:xfrm>
            <a:off x="7055578" y="3894916"/>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9098954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en-US" dirty="0">
                <a:latin typeface="Arial" charset="0"/>
                <a:cs typeface="Arial" charset="0"/>
              </a:rPr>
              <a:t>Example</a:t>
            </a:r>
            <a:endParaRPr lang="en-US" altLang="en-US" dirty="0" smtClean="0">
              <a:latin typeface="Arial" charset="0"/>
              <a:cs typeface="Arial" charset="0"/>
            </a:endParaRPr>
          </a:p>
        </p:txBody>
      </p:sp>
      <p:sp>
        <p:nvSpPr>
          <p:cNvPr id="7171" name="Rectangle 3"/>
          <p:cNvSpPr>
            <a:spLocks noGrp="1" noChangeArrowheads="1"/>
          </p:cNvSpPr>
          <p:nvPr>
            <p:ph type="body" idx="1"/>
          </p:nvPr>
        </p:nvSpPr>
        <p:spPr/>
        <p:txBody>
          <a:bodyPr/>
          <a:lstStyle/>
          <a:p>
            <a:pPr>
              <a:buNone/>
            </a:pPr>
            <a:r>
              <a:rPr lang="en-US" altLang="en-US" dirty="0" smtClean="0">
                <a:latin typeface="Arial" charset="0"/>
                <a:cs typeface="Arial" charset="0"/>
              </a:rPr>
              <a:t>	</a:t>
            </a:r>
            <a:r>
              <a:rPr lang="en-US" altLang="en-US" dirty="0">
                <a:latin typeface="Arial" charset="0"/>
                <a:cs typeface="Arial" charset="0"/>
              </a:rPr>
              <a:t>We try adding </a:t>
            </a:r>
            <a:r>
              <a:rPr lang="en-US" altLang="en-US" dirty="0" smtClean="0">
                <a:latin typeface="Arial" charset="0"/>
                <a:cs typeface="Arial" charset="0"/>
              </a:rPr>
              <a:t>{B, D}, </a:t>
            </a:r>
            <a:r>
              <a:rPr lang="en-US" altLang="en-US" dirty="0">
                <a:latin typeface="Arial" charset="0"/>
                <a:cs typeface="Arial" charset="0"/>
              </a:rPr>
              <a:t>but it creates a cycle</a:t>
            </a:r>
          </a:p>
        </p:txBody>
      </p:sp>
      <p:pic>
        <p:nvPicPr>
          <p:cNvPr id="5" name="Picture 22" descr="C:\Users\dwharder\Desktop\a1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712" y="2348880"/>
            <a:ext cx="4322439" cy="403590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7375931" y="671691"/>
            <a:ext cx="813043" cy="6186309"/>
          </a:xfrm>
          <a:prstGeom prst="rect">
            <a:avLst/>
          </a:prstGeom>
          <a:noFill/>
        </p:spPr>
        <p:txBody>
          <a:bodyPr wrap="none" rtlCol="0">
            <a:spAutoFit/>
          </a:bodyPr>
          <a:lstStyle/>
          <a:p>
            <a:pPr algn="ctr"/>
            <a:r>
              <a:rPr lang="en-CA" dirty="0" smtClean="0">
                <a:solidFill>
                  <a:srgbClr val="FF0000"/>
                </a:solidFill>
              </a:rPr>
              <a:t>{C, E}</a:t>
            </a:r>
          </a:p>
          <a:p>
            <a:pPr algn="ctr"/>
            <a:r>
              <a:rPr lang="en-CA" dirty="0" smtClean="0">
                <a:solidFill>
                  <a:srgbClr val="FF0000"/>
                </a:solidFill>
              </a:rPr>
              <a:t>{H, I}</a:t>
            </a:r>
          </a:p>
          <a:p>
            <a:pPr algn="ctr"/>
            <a:r>
              <a:rPr lang="en-CA" dirty="0" smtClean="0">
                <a:solidFill>
                  <a:srgbClr val="FF0000"/>
                </a:solidFill>
              </a:rPr>
              <a:t>{G, I}</a:t>
            </a:r>
          </a:p>
          <a:p>
            <a:pPr algn="ctr"/>
            <a:r>
              <a:rPr lang="en-CA" dirty="0" smtClean="0">
                <a:solidFill>
                  <a:srgbClr val="FF0000"/>
                </a:solidFill>
              </a:rPr>
              <a:t>{F, G}</a:t>
            </a:r>
          </a:p>
          <a:p>
            <a:pPr algn="ctr"/>
            <a:r>
              <a:rPr lang="en-CA" dirty="0" smtClean="0">
                <a:solidFill>
                  <a:srgbClr val="FF0000"/>
                </a:solidFill>
              </a:rPr>
              <a:t>{B, E}</a:t>
            </a:r>
          </a:p>
          <a:p>
            <a:pPr algn="ctr"/>
            <a:r>
              <a:rPr lang="en-CA" dirty="0" smtClean="0">
                <a:solidFill>
                  <a:srgbClr val="FF0000"/>
                </a:solidFill>
              </a:rPr>
              <a:t>{E, H}</a:t>
            </a:r>
          </a:p>
          <a:p>
            <a:pPr algn="ctr"/>
            <a:r>
              <a:rPr lang="en-CA" dirty="0" smtClean="0">
                <a:solidFill>
                  <a:schemeClr val="bg1">
                    <a:lumMod val="85000"/>
                  </a:schemeClr>
                </a:solidFill>
              </a:rPr>
              <a:t>{B, C}</a:t>
            </a:r>
          </a:p>
          <a:p>
            <a:pPr algn="ctr"/>
            <a:r>
              <a:rPr lang="en-CA" dirty="0" smtClean="0">
                <a:solidFill>
                  <a:srgbClr val="FF0000"/>
                </a:solidFill>
              </a:rPr>
              <a:t>{H, K}</a:t>
            </a:r>
          </a:p>
          <a:p>
            <a:pPr algn="ctr"/>
            <a:r>
              <a:rPr lang="en-CA" dirty="0" smtClean="0">
                <a:solidFill>
                  <a:srgbClr val="FF0000"/>
                </a:solidFill>
              </a:rPr>
              <a:t>{H, L}</a:t>
            </a:r>
          </a:p>
          <a:p>
            <a:pPr algn="ctr"/>
            <a:r>
              <a:rPr lang="en-CA" dirty="0" smtClean="0">
                <a:solidFill>
                  <a:srgbClr val="FF0000"/>
                </a:solidFill>
              </a:rPr>
              <a:t>{D, E}</a:t>
            </a:r>
          </a:p>
          <a:p>
            <a:pPr algn="ctr"/>
            <a:r>
              <a:rPr lang="en-CA" dirty="0" smtClean="0">
                <a:solidFill>
                  <a:schemeClr val="bg1">
                    <a:lumMod val="85000"/>
                  </a:schemeClr>
                </a:solidFill>
              </a:rPr>
              <a:t>{G, H}</a:t>
            </a:r>
          </a:p>
          <a:p>
            <a:pPr algn="ctr"/>
            <a:r>
              <a:rPr lang="en-CA" dirty="0" smtClean="0">
                <a:solidFill>
                  <a:schemeClr val="bg1">
                    <a:lumMod val="85000"/>
                  </a:schemeClr>
                </a:solidFill>
              </a:rPr>
              <a:t>{I, K}</a:t>
            </a:r>
          </a:p>
          <a:p>
            <a:pPr algn="ctr"/>
            <a:r>
              <a:rPr lang="en-CA" dirty="0" smtClean="0"/>
              <a:t>{B, D}</a:t>
            </a:r>
          </a:p>
          <a:p>
            <a:pPr algn="ctr"/>
            <a:r>
              <a:rPr lang="en-CA" dirty="0" smtClean="0"/>
              <a:t>{D, F}</a:t>
            </a:r>
          </a:p>
          <a:p>
            <a:pPr algn="ctr"/>
            <a:r>
              <a:rPr lang="en-CA" dirty="0" smtClean="0"/>
              <a:t>{E, G}</a:t>
            </a:r>
          </a:p>
          <a:p>
            <a:pPr algn="ctr"/>
            <a:r>
              <a:rPr lang="en-CA" dirty="0" smtClean="0"/>
              <a:t>{K, L}</a:t>
            </a:r>
          </a:p>
          <a:p>
            <a:pPr algn="ctr"/>
            <a:r>
              <a:rPr lang="en-CA" dirty="0" smtClean="0"/>
              <a:t>{J, K}</a:t>
            </a:r>
          </a:p>
          <a:p>
            <a:pPr algn="ctr"/>
            <a:r>
              <a:rPr lang="en-CA" dirty="0" smtClean="0"/>
              <a:t>{J, I}</a:t>
            </a:r>
          </a:p>
          <a:p>
            <a:pPr algn="ctr"/>
            <a:r>
              <a:rPr lang="en-CA" dirty="0" smtClean="0"/>
              <a:t>{J, G}</a:t>
            </a:r>
          </a:p>
          <a:p>
            <a:pPr algn="ctr"/>
            <a:r>
              <a:rPr lang="en-CA" dirty="0" smtClean="0"/>
              <a:t>{A, B}</a:t>
            </a:r>
          </a:p>
          <a:p>
            <a:pPr algn="ctr"/>
            <a:r>
              <a:rPr lang="en-CA" dirty="0" smtClean="0"/>
              <a:t>{A, D}</a:t>
            </a:r>
          </a:p>
          <a:p>
            <a:pPr algn="ctr"/>
            <a:r>
              <a:rPr lang="en-CA" dirty="0" smtClean="0"/>
              <a:t>{E, F}</a:t>
            </a:r>
            <a:endParaRPr lang="en-CA" dirty="0"/>
          </a:p>
        </p:txBody>
      </p:sp>
      <p:cxnSp>
        <p:nvCxnSpPr>
          <p:cNvPr id="7" name="Straight Arrow Connector 6"/>
          <p:cNvCxnSpPr/>
          <p:nvPr/>
        </p:nvCxnSpPr>
        <p:spPr>
          <a:xfrm>
            <a:off x="7055578" y="4174481"/>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5911332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45" name="Picture 21" descr="C:\Users\dwharder\Desktop\a15.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712" y="2348880"/>
            <a:ext cx="4322439" cy="4035902"/>
          </a:xfrm>
          <a:prstGeom prst="rect">
            <a:avLst/>
          </a:prstGeom>
          <a:noFill/>
          <a:extLst>
            <a:ext uri="{909E8E84-426E-40DD-AFC4-6F175D3DCCD1}">
              <a14:hiddenFill xmlns:a14="http://schemas.microsoft.com/office/drawing/2010/main">
                <a:solidFill>
                  <a:srgbClr val="FFFFFF"/>
                </a:solidFill>
              </a14:hiddenFill>
            </a:ext>
          </a:extLst>
        </p:spPr>
      </p:pic>
      <p:sp>
        <p:nvSpPr>
          <p:cNvPr id="7170" name="Rectangle 2"/>
          <p:cNvSpPr>
            <a:spLocks noGrp="1" noChangeArrowheads="1"/>
          </p:cNvSpPr>
          <p:nvPr>
            <p:ph type="title"/>
          </p:nvPr>
        </p:nvSpPr>
        <p:spPr/>
        <p:txBody>
          <a:bodyPr/>
          <a:lstStyle/>
          <a:p>
            <a:r>
              <a:rPr lang="en-US" altLang="en-US" dirty="0">
                <a:latin typeface="Arial" charset="0"/>
                <a:cs typeface="Arial" charset="0"/>
              </a:rPr>
              <a:t>Example</a:t>
            </a:r>
            <a:endParaRPr lang="en-US" altLang="en-US" dirty="0" smtClean="0">
              <a:latin typeface="Arial" charset="0"/>
              <a:cs typeface="Arial" charset="0"/>
            </a:endParaRPr>
          </a:p>
        </p:txBody>
      </p:sp>
      <p:sp>
        <p:nvSpPr>
          <p:cNvPr id="7171" name="Rectangle 3"/>
          <p:cNvSpPr>
            <a:spLocks noGrp="1" noChangeArrowheads="1"/>
          </p:cNvSpPr>
          <p:nvPr>
            <p:ph type="body" idx="1"/>
          </p:nvPr>
        </p:nvSpPr>
        <p:spPr/>
        <p:txBody>
          <a:bodyPr/>
          <a:lstStyle/>
          <a:p>
            <a:pPr>
              <a:buNone/>
            </a:pPr>
            <a:r>
              <a:rPr lang="en-US" altLang="en-US" dirty="0" smtClean="0">
                <a:latin typeface="Arial" charset="0"/>
                <a:cs typeface="Arial" charset="0"/>
              </a:rPr>
              <a:t>	</a:t>
            </a:r>
            <a:r>
              <a:rPr lang="en-US" altLang="en-US" dirty="0">
                <a:latin typeface="Arial" charset="0"/>
                <a:cs typeface="Arial" charset="0"/>
              </a:rPr>
              <a:t>We try adding </a:t>
            </a:r>
            <a:r>
              <a:rPr lang="en-US" altLang="en-US" dirty="0" smtClean="0">
                <a:latin typeface="Arial" charset="0"/>
                <a:cs typeface="Arial" charset="0"/>
              </a:rPr>
              <a:t>{D, F}, </a:t>
            </a:r>
            <a:r>
              <a:rPr lang="en-US" altLang="en-US" dirty="0">
                <a:latin typeface="Arial" charset="0"/>
                <a:cs typeface="Arial" charset="0"/>
              </a:rPr>
              <a:t>but it creates a cycle</a:t>
            </a:r>
          </a:p>
        </p:txBody>
      </p:sp>
      <p:sp>
        <p:nvSpPr>
          <p:cNvPr id="10" name="TextBox 9"/>
          <p:cNvSpPr txBox="1"/>
          <p:nvPr/>
        </p:nvSpPr>
        <p:spPr>
          <a:xfrm>
            <a:off x="7375931" y="671691"/>
            <a:ext cx="813043" cy="6186309"/>
          </a:xfrm>
          <a:prstGeom prst="rect">
            <a:avLst/>
          </a:prstGeom>
          <a:noFill/>
        </p:spPr>
        <p:txBody>
          <a:bodyPr wrap="none" rtlCol="0">
            <a:spAutoFit/>
          </a:bodyPr>
          <a:lstStyle/>
          <a:p>
            <a:pPr algn="ctr"/>
            <a:r>
              <a:rPr lang="en-CA" dirty="0" smtClean="0">
                <a:solidFill>
                  <a:srgbClr val="FF0000"/>
                </a:solidFill>
              </a:rPr>
              <a:t>{C, E}</a:t>
            </a:r>
          </a:p>
          <a:p>
            <a:pPr algn="ctr"/>
            <a:r>
              <a:rPr lang="en-CA" dirty="0" smtClean="0">
                <a:solidFill>
                  <a:srgbClr val="FF0000"/>
                </a:solidFill>
              </a:rPr>
              <a:t>{H, I}</a:t>
            </a:r>
          </a:p>
          <a:p>
            <a:pPr algn="ctr"/>
            <a:r>
              <a:rPr lang="en-CA" dirty="0" smtClean="0">
                <a:solidFill>
                  <a:srgbClr val="FF0000"/>
                </a:solidFill>
              </a:rPr>
              <a:t>{G, I}</a:t>
            </a:r>
          </a:p>
          <a:p>
            <a:pPr algn="ctr"/>
            <a:r>
              <a:rPr lang="en-CA" dirty="0" smtClean="0">
                <a:solidFill>
                  <a:srgbClr val="FF0000"/>
                </a:solidFill>
              </a:rPr>
              <a:t>{F, G}</a:t>
            </a:r>
          </a:p>
          <a:p>
            <a:pPr algn="ctr"/>
            <a:r>
              <a:rPr lang="en-CA" dirty="0" smtClean="0">
                <a:solidFill>
                  <a:srgbClr val="FF0000"/>
                </a:solidFill>
              </a:rPr>
              <a:t>{B, E}</a:t>
            </a:r>
          </a:p>
          <a:p>
            <a:pPr algn="ctr"/>
            <a:r>
              <a:rPr lang="en-CA" dirty="0" smtClean="0">
                <a:solidFill>
                  <a:srgbClr val="FF0000"/>
                </a:solidFill>
              </a:rPr>
              <a:t>{E, H}</a:t>
            </a:r>
          </a:p>
          <a:p>
            <a:pPr algn="ctr"/>
            <a:r>
              <a:rPr lang="en-CA" dirty="0" smtClean="0">
                <a:solidFill>
                  <a:schemeClr val="bg1">
                    <a:lumMod val="85000"/>
                  </a:schemeClr>
                </a:solidFill>
              </a:rPr>
              <a:t>{B, C}</a:t>
            </a:r>
          </a:p>
          <a:p>
            <a:pPr algn="ctr"/>
            <a:r>
              <a:rPr lang="en-CA" dirty="0" smtClean="0">
                <a:solidFill>
                  <a:srgbClr val="FF0000"/>
                </a:solidFill>
              </a:rPr>
              <a:t>{H, K}</a:t>
            </a:r>
          </a:p>
          <a:p>
            <a:pPr algn="ctr"/>
            <a:r>
              <a:rPr lang="en-CA" dirty="0" smtClean="0">
                <a:solidFill>
                  <a:srgbClr val="FF0000"/>
                </a:solidFill>
              </a:rPr>
              <a:t>{H, L}</a:t>
            </a:r>
          </a:p>
          <a:p>
            <a:pPr algn="ctr"/>
            <a:r>
              <a:rPr lang="en-CA" dirty="0" smtClean="0">
                <a:solidFill>
                  <a:srgbClr val="FF0000"/>
                </a:solidFill>
              </a:rPr>
              <a:t>{D, E}</a:t>
            </a:r>
          </a:p>
          <a:p>
            <a:pPr algn="ctr"/>
            <a:r>
              <a:rPr lang="en-CA" dirty="0" smtClean="0">
                <a:solidFill>
                  <a:schemeClr val="bg1">
                    <a:lumMod val="85000"/>
                  </a:schemeClr>
                </a:solidFill>
              </a:rPr>
              <a:t>{G, H}</a:t>
            </a:r>
          </a:p>
          <a:p>
            <a:pPr algn="ctr"/>
            <a:r>
              <a:rPr lang="en-CA" dirty="0" smtClean="0">
                <a:solidFill>
                  <a:schemeClr val="bg1">
                    <a:lumMod val="85000"/>
                  </a:schemeClr>
                </a:solidFill>
              </a:rPr>
              <a:t>{I, K}</a:t>
            </a:r>
          </a:p>
          <a:p>
            <a:pPr algn="ctr"/>
            <a:r>
              <a:rPr lang="en-CA" dirty="0" smtClean="0">
                <a:solidFill>
                  <a:schemeClr val="bg1">
                    <a:lumMod val="85000"/>
                  </a:schemeClr>
                </a:solidFill>
              </a:rPr>
              <a:t>{B, D}</a:t>
            </a:r>
          </a:p>
          <a:p>
            <a:pPr algn="ctr"/>
            <a:r>
              <a:rPr lang="en-CA" dirty="0" smtClean="0"/>
              <a:t>{D, F}</a:t>
            </a:r>
          </a:p>
          <a:p>
            <a:pPr algn="ctr"/>
            <a:r>
              <a:rPr lang="en-CA" dirty="0" smtClean="0"/>
              <a:t>{E, G}</a:t>
            </a:r>
          </a:p>
          <a:p>
            <a:pPr algn="ctr"/>
            <a:r>
              <a:rPr lang="en-CA" dirty="0" smtClean="0"/>
              <a:t>{K, L}</a:t>
            </a:r>
          </a:p>
          <a:p>
            <a:pPr algn="ctr"/>
            <a:r>
              <a:rPr lang="en-CA" dirty="0" smtClean="0"/>
              <a:t>{J, K}</a:t>
            </a:r>
          </a:p>
          <a:p>
            <a:pPr algn="ctr"/>
            <a:r>
              <a:rPr lang="en-CA" dirty="0" smtClean="0"/>
              <a:t>{J, I}</a:t>
            </a:r>
          </a:p>
          <a:p>
            <a:pPr algn="ctr"/>
            <a:r>
              <a:rPr lang="en-CA" dirty="0" smtClean="0"/>
              <a:t>{J, G}</a:t>
            </a:r>
          </a:p>
          <a:p>
            <a:pPr algn="ctr"/>
            <a:r>
              <a:rPr lang="en-CA" dirty="0" smtClean="0"/>
              <a:t>{A, B}</a:t>
            </a:r>
          </a:p>
          <a:p>
            <a:pPr algn="ctr"/>
            <a:r>
              <a:rPr lang="en-CA" dirty="0" smtClean="0"/>
              <a:t>{A, D}</a:t>
            </a:r>
          </a:p>
          <a:p>
            <a:pPr algn="ctr"/>
            <a:r>
              <a:rPr lang="en-CA" dirty="0" smtClean="0"/>
              <a:t>{E, F}</a:t>
            </a:r>
            <a:endParaRPr lang="en-CA" dirty="0"/>
          </a:p>
        </p:txBody>
      </p:sp>
      <p:cxnSp>
        <p:nvCxnSpPr>
          <p:cNvPr id="11" name="Straight Arrow Connector 10"/>
          <p:cNvCxnSpPr/>
          <p:nvPr/>
        </p:nvCxnSpPr>
        <p:spPr>
          <a:xfrm>
            <a:off x="7055578" y="4437112"/>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9367507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en-US" dirty="0">
                <a:latin typeface="Arial" charset="0"/>
                <a:cs typeface="Arial" charset="0"/>
              </a:rPr>
              <a:t>Example</a:t>
            </a:r>
            <a:endParaRPr lang="en-US" altLang="en-US" dirty="0" smtClean="0">
              <a:latin typeface="Arial" charset="0"/>
              <a:cs typeface="Arial" charset="0"/>
            </a:endParaRPr>
          </a:p>
        </p:txBody>
      </p:sp>
      <p:sp>
        <p:nvSpPr>
          <p:cNvPr id="7171" name="Rectangle 3"/>
          <p:cNvSpPr>
            <a:spLocks noGrp="1" noChangeArrowheads="1"/>
          </p:cNvSpPr>
          <p:nvPr>
            <p:ph type="body" idx="1"/>
          </p:nvPr>
        </p:nvSpPr>
        <p:spPr/>
        <p:txBody>
          <a:bodyPr/>
          <a:lstStyle/>
          <a:p>
            <a:pPr>
              <a:buNone/>
            </a:pPr>
            <a:r>
              <a:rPr lang="en-US" altLang="en-US" dirty="0" smtClean="0">
                <a:latin typeface="Arial" charset="0"/>
                <a:cs typeface="Arial" charset="0"/>
              </a:rPr>
              <a:t>	</a:t>
            </a:r>
            <a:r>
              <a:rPr lang="en-US" altLang="en-US" dirty="0">
                <a:latin typeface="Arial" charset="0"/>
                <a:cs typeface="Arial" charset="0"/>
              </a:rPr>
              <a:t>We try adding </a:t>
            </a:r>
            <a:r>
              <a:rPr lang="en-US" altLang="en-US" dirty="0" smtClean="0">
                <a:latin typeface="Arial" charset="0"/>
                <a:cs typeface="Arial" charset="0"/>
              </a:rPr>
              <a:t>{E, G}, </a:t>
            </a:r>
            <a:r>
              <a:rPr lang="en-US" altLang="en-US" dirty="0">
                <a:latin typeface="Arial" charset="0"/>
                <a:cs typeface="Arial" charset="0"/>
              </a:rPr>
              <a:t>but it creates a cycle</a:t>
            </a:r>
          </a:p>
        </p:txBody>
      </p:sp>
      <p:pic>
        <p:nvPicPr>
          <p:cNvPr id="5" name="Picture 20" descr="C:\Users\dwharder\Desktop\a1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712" y="2348880"/>
            <a:ext cx="4322439" cy="403590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7375931" y="671691"/>
            <a:ext cx="813043" cy="6186309"/>
          </a:xfrm>
          <a:prstGeom prst="rect">
            <a:avLst/>
          </a:prstGeom>
          <a:noFill/>
        </p:spPr>
        <p:txBody>
          <a:bodyPr wrap="none" rtlCol="0">
            <a:spAutoFit/>
          </a:bodyPr>
          <a:lstStyle/>
          <a:p>
            <a:pPr algn="ctr"/>
            <a:r>
              <a:rPr lang="en-CA" dirty="0" smtClean="0">
                <a:solidFill>
                  <a:srgbClr val="FF0000"/>
                </a:solidFill>
              </a:rPr>
              <a:t>{C, E}</a:t>
            </a:r>
          </a:p>
          <a:p>
            <a:pPr algn="ctr"/>
            <a:r>
              <a:rPr lang="en-CA" dirty="0" smtClean="0">
                <a:solidFill>
                  <a:srgbClr val="FF0000"/>
                </a:solidFill>
              </a:rPr>
              <a:t>{H, I}</a:t>
            </a:r>
          </a:p>
          <a:p>
            <a:pPr algn="ctr"/>
            <a:r>
              <a:rPr lang="en-CA" dirty="0" smtClean="0">
                <a:solidFill>
                  <a:srgbClr val="FF0000"/>
                </a:solidFill>
              </a:rPr>
              <a:t>{G, I}</a:t>
            </a:r>
          </a:p>
          <a:p>
            <a:pPr algn="ctr"/>
            <a:r>
              <a:rPr lang="en-CA" dirty="0" smtClean="0">
                <a:solidFill>
                  <a:srgbClr val="FF0000"/>
                </a:solidFill>
              </a:rPr>
              <a:t>{F, G}</a:t>
            </a:r>
          </a:p>
          <a:p>
            <a:pPr algn="ctr"/>
            <a:r>
              <a:rPr lang="en-CA" dirty="0" smtClean="0">
                <a:solidFill>
                  <a:srgbClr val="FF0000"/>
                </a:solidFill>
              </a:rPr>
              <a:t>{B, E}</a:t>
            </a:r>
          </a:p>
          <a:p>
            <a:pPr algn="ctr"/>
            <a:r>
              <a:rPr lang="en-CA" dirty="0" smtClean="0">
                <a:solidFill>
                  <a:srgbClr val="FF0000"/>
                </a:solidFill>
              </a:rPr>
              <a:t>{E, H}</a:t>
            </a:r>
          </a:p>
          <a:p>
            <a:pPr algn="ctr"/>
            <a:r>
              <a:rPr lang="en-CA" dirty="0" smtClean="0">
                <a:solidFill>
                  <a:schemeClr val="bg1">
                    <a:lumMod val="85000"/>
                  </a:schemeClr>
                </a:solidFill>
              </a:rPr>
              <a:t>{B, C}</a:t>
            </a:r>
          </a:p>
          <a:p>
            <a:pPr algn="ctr"/>
            <a:r>
              <a:rPr lang="en-CA" dirty="0" smtClean="0">
                <a:solidFill>
                  <a:srgbClr val="FF0000"/>
                </a:solidFill>
              </a:rPr>
              <a:t>{H, K}</a:t>
            </a:r>
          </a:p>
          <a:p>
            <a:pPr algn="ctr"/>
            <a:r>
              <a:rPr lang="en-CA" dirty="0" smtClean="0">
                <a:solidFill>
                  <a:srgbClr val="FF0000"/>
                </a:solidFill>
              </a:rPr>
              <a:t>{H, L}</a:t>
            </a:r>
          </a:p>
          <a:p>
            <a:pPr algn="ctr"/>
            <a:r>
              <a:rPr lang="en-CA" dirty="0" smtClean="0">
                <a:solidFill>
                  <a:srgbClr val="FF0000"/>
                </a:solidFill>
              </a:rPr>
              <a:t>{D, E}</a:t>
            </a:r>
          </a:p>
          <a:p>
            <a:pPr algn="ctr"/>
            <a:r>
              <a:rPr lang="en-CA" dirty="0" smtClean="0">
                <a:solidFill>
                  <a:schemeClr val="bg1">
                    <a:lumMod val="85000"/>
                  </a:schemeClr>
                </a:solidFill>
              </a:rPr>
              <a:t>{G, H}</a:t>
            </a:r>
          </a:p>
          <a:p>
            <a:pPr algn="ctr"/>
            <a:r>
              <a:rPr lang="en-CA" dirty="0" smtClean="0">
                <a:solidFill>
                  <a:schemeClr val="bg1">
                    <a:lumMod val="85000"/>
                  </a:schemeClr>
                </a:solidFill>
              </a:rPr>
              <a:t>{I, K}</a:t>
            </a:r>
          </a:p>
          <a:p>
            <a:pPr algn="ctr"/>
            <a:r>
              <a:rPr lang="en-CA" dirty="0" smtClean="0">
                <a:solidFill>
                  <a:schemeClr val="bg1">
                    <a:lumMod val="85000"/>
                  </a:schemeClr>
                </a:solidFill>
              </a:rPr>
              <a:t>{B, D}</a:t>
            </a:r>
          </a:p>
          <a:p>
            <a:pPr algn="ctr"/>
            <a:r>
              <a:rPr lang="en-CA" dirty="0" smtClean="0">
                <a:solidFill>
                  <a:schemeClr val="bg1">
                    <a:lumMod val="85000"/>
                  </a:schemeClr>
                </a:solidFill>
              </a:rPr>
              <a:t>{D, F}</a:t>
            </a:r>
          </a:p>
          <a:p>
            <a:pPr algn="ctr"/>
            <a:r>
              <a:rPr lang="en-CA" dirty="0" smtClean="0"/>
              <a:t>{E, G}</a:t>
            </a:r>
          </a:p>
          <a:p>
            <a:pPr algn="ctr"/>
            <a:r>
              <a:rPr lang="en-CA" dirty="0" smtClean="0"/>
              <a:t>{K, L}</a:t>
            </a:r>
          </a:p>
          <a:p>
            <a:pPr algn="ctr"/>
            <a:r>
              <a:rPr lang="en-CA" dirty="0" smtClean="0"/>
              <a:t>{J, K}</a:t>
            </a:r>
          </a:p>
          <a:p>
            <a:pPr algn="ctr"/>
            <a:r>
              <a:rPr lang="en-CA" dirty="0" smtClean="0"/>
              <a:t>{J, I}</a:t>
            </a:r>
          </a:p>
          <a:p>
            <a:pPr algn="ctr"/>
            <a:r>
              <a:rPr lang="en-CA" dirty="0" smtClean="0"/>
              <a:t>{J, G}</a:t>
            </a:r>
          </a:p>
          <a:p>
            <a:pPr algn="ctr"/>
            <a:r>
              <a:rPr lang="en-CA" dirty="0" smtClean="0"/>
              <a:t>{A, B}</a:t>
            </a:r>
          </a:p>
          <a:p>
            <a:pPr algn="ctr"/>
            <a:r>
              <a:rPr lang="en-CA" dirty="0" smtClean="0"/>
              <a:t>{A, D}</a:t>
            </a:r>
          </a:p>
          <a:p>
            <a:pPr algn="ctr"/>
            <a:r>
              <a:rPr lang="en-CA" dirty="0" smtClean="0"/>
              <a:t>{E, F}</a:t>
            </a:r>
            <a:endParaRPr lang="en-CA" dirty="0"/>
          </a:p>
        </p:txBody>
      </p:sp>
      <p:cxnSp>
        <p:nvCxnSpPr>
          <p:cNvPr id="7" name="Straight Arrow Connector 6"/>
          <p:cNvCxnSpPr/>
          <p:nvPr/>
        </p:nvCxnSpPr>
        <p:spPr>
          <a:xfrm>
            <a:off x="7055578" y="4716677"/>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9214958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en-US" dirty="0">
                <a:latin typeface="Arial" charset="0"/>
                <a:cs typeface="Arial" charset="0"/>
              </a:rPr>
              <a:t>Example</a:t>
            </a:r>
            <a:endParaRPr lang="en-US" altLang="en-US" dirty="0" smtClean="0">
              <a:latin typeface="Arial" charset="0"/>
              <a:cs typeface="Arial" charset="0"/>
            </a:endParaRPr>
          </a:p>
        </p:txBody>
      </p:sp>
      <p:sp>
        <p:nvSpPr>
          <p:cNvPr id="7171"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By observation, we can still add edges {J, K} and {A, B}</a:t>
            </a:r>
          </a:p>
        </p:txBody>
      </p:sp>
      <p:pic>
        <p:nvPicPr>
          <p:cNvPr id="4" name="Picture 19" descr="C:\Users\dwharder\Desktop\a1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712" y="2348880"/>
            <a:ext cx="4322439" cy="403590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7375931" y="671691"/>
            <a:ext cx="813043" cy="6186309"/>
          </a:xfrm>
          <a:prstGeom prst="rect">
            <a:avLst/>
          </a:prstGeom>
          <a:noFill/>
        </p:spPr>
        <p:txBody>
          <a:bodyPr wrap="none" rtlCol="0">
            <a:spAutoFit/>
          </a:bodyPr>
          <a:lstStyle/>
          <a:p>
            <a:pPr algn="ctr"/>
            <a:r>
              <a:rPr lang="en-CA" dirty="0" smtClean="0">
                <a:solidFill>
                  <a:srgbClr val="FF0000"/>
                </a:solidFill>
              </a:rPr>
              <a:t>{C, E}</a:t>
            </a:r>
          </a:p>
          <a:p>
            <a:pPr algn="ctr"/>
            <a:r>
              <a:rPr lang="en-CA" dirty="0" smtClean="0">
                <a:solidFill>
                  <a:srgbClr val="FF0000"/>
                </a:solidFill>
              </a:rPr>
              <a:t>{H, I}</a:t>
            </a:r>
          </a:p>
          <a:p>
            <a:pPr algn="ctr"/>
            <a:r>
              <a:rPr lang="en-CA" dirty="0" smtClean="0">
                <a:solidFill>
                  <a:srgbClr val="FF0000"/>
                </a:solidFill>
              </a:rPr>
              <a:t>{G, I}</a:t>
            </a:r>
          </a:p>
          <a:p>
            <a:pPr algn="ctr"/>
            <a:r>
              <a:rPr lang="en-CA" dirty="0" smtClean="0">
                <a:solidFill>
                  <a:srgbClr val="FF0000"/>
                </a:solidFill>
              </a:rPr>
              <a:t>{F, G}</a:t>
            </a:r>
          </a:p>
          <a:p>
            <a:pPr algn="ctr"/>
            <a:r>
              <a:rPr lang="en-CA" dirty="0" smtClean="0">
                <a:solidFill>
                  <a:srgbClr val="FF0000"/>
                </a:solidFill>
              </a:rPr>
              <a:t>{B, E}</a:t>
            </a:r>
          </a:p>
          <a:p>
            <a:pPr algn="ctr"/>
            <a:r>
              <a:rPr lang="en-CA" dirty="0" smtClean="0">
                <a:solidFill>
                  <a:srgbClr val="FF0000"/>
                </a:solidFill>
              </a:rPr>
              <a:t>{E, H}</a:t>
            </a:r>
          </a:p>
          <a:p>
            <a:pPr algn="ctr"/>
            <a:r>
              <a:rPr lang="en-CA" dirty="0" smtClean="0">
                <a:solidFill>
                  <a:schemeClr val="bg1">
                    <a:lumMod val="85000"/>
                  </a:schemeClr>
                </a:solidFill>
              </a:rPr>
              <a:t>{B, C}</a:t>
            </a:r>
          </a:p>
          <a:p>
            <a:pPr algn="ctr"/>
            <a:r>
              <a:rPr lang="en-CA" dirty="0" smtClean="0">
                <a:solidFill>
                  <a:srgbClr val="FF0000"/>
                </a:solidFill>
              </a:rPr>
              <a:t>{H, K}</a:t>
            </a:r>
          </a:p>
          <a:p>
            <a:pPr algn="ctr"/>
            <a:r>
              <a:rPr lang="en-CA" dirty="0" smtClean="0">
                <a:solidFill>
                  <a:srgbClr val="FF0000"/>
                </a:solidFill>
              </a:rPr>
              <a:t>{H, L}</a:t>
            </a:r>
          </a:p>
          <a:p>
            <a:pPr algn="ctr"/>
            <a:r>
              <a:rPr lang="en-CA" dirty="0" smtClean="0">
                <a:solidFill>
                  <a:srgbClr val="FF0000"/>
                </a:solidFill>
              </a:rPr>
              <a:t>{D, E}</a:t>
            </a:r>
          </a:p>
          <a:p>
            <a:pPr algn="ctr"/>
            <a:r>
              <a:rPr lang="en-CA" dirty="0" smtClean="0">
                <a:solidFill>
                  <a:schemeClr val="bg1">
                    <a:lumMod val="85000"/>
                  </a:schemeClr>
                </a:solidFill>
              </a:rPr>
              <a:t>{G, H}</a:t>
            </a:r>
          </a:p>
          <a:p>
            <a:pPr algn="ctr"/>
            <a:r>
              <a:rPr lang="en-CA" dirty="0" smtClean="0">
                <a:solidFill>
                  <a:schemeClr val="bg1">
                    <a:lumMod val="85000"/>
                  </a:schemeClr>
                </a:solidFill>
              </a:rPr>
              <a:t>{I, K}</a:t>
            </a:r>
          </a:p>
          <a:p>
            <a:pPr algn="ctr"/>
            <a:r>
              <a:rPr lang="en-CA" dirty="0" smtClean="0">
                <a:solidFill>
                  <a:schemeClr val="bg1">
                    <a:lumMod val="85000"/>
                  </a:schemeClr>
                </a:solidFill>
              </a:rPr>
              <a:t>{B, D}</a:t>
            </a:r>
          </a:p>
          <a:p>
            <a:pPr algn="ctr"/>
            <a:r>
              <a:rPr lang="en-CA" dirty="0" smtClean="0">
                <a:solidFill>
                  <a:schemeClr val="bg1">
                    <a:lumMod val="85000"/>
                  </a:schemeClr>
                </a:solidFill>
              </a:rPr>
              <a:t>{D, F}</a:t>
            </a:r>
          </a:p>
          <a:p>
            <a:pPr algn="ctr"/>
            <a:r>
              <a:rPr lang="en-CA" dirty="0" smtClean="0">
                <a:solidFill>
                  <a:schemeClr val="bg1">
                    <a:lumMod val="85000"/>
                  </a:schemeClr>
                </a:solidFill>
              </a:rPr>
              <a:t>{E, G}</a:t>
            </a:r>
          </a:p>
          <a:p>
            <a:pPr algn="ctr"/>
            <a:r>
              <a:rPr lang="en-CA" dirty="0" smtClean="0">
                <a:solidFill>
                  <a:schemeClr val="bg1">
                    <a:lumMod val="85000"/>
                  </a:schemeClr>
                </a:solidFill>
              </a:rPr>
              <a:t>{K, L}</a:t>
            </a:r>
          </a:p>
          <a:p>
            <a:pPr algn="ctr"/>
            <a:r>
              <a:rPr lang="en-CA" dirty="0" smtClean="0">
                <a:solidFill>
                  <a:srgbClr val="FF0000"/>
                </a:solidFill>
              </a:rPr>
              <a:t>{J, K}</a:t>
            </a:r>
          </a:p>
          <a:p>
            <a:pPr algn="ctr"/>
            <a:r>
              <a:rPr lang="en-CA" dirty="0" smtClean="0">
                <a:solidFill>
                  <a:schemeClr val="bg1">
                    <a:lumMod val="85000"/>
                  </a:schemeClr>
                </a:solidFill>
              </a:rPr>
              <a:t>{J, I}</a:t>
            </a:r>
          </a:p>
          <a:p>
            <a:pPr algn="ctr"/>
            <a:r>
              <a:rPr lang="en-CA" dirty="0" smtClean="0">
                <a:solidFill>
                  <a:schemeClr val="bg1">
                    <a:lumMod val="85000"/>
                  </a:schemeClr>
                </a:solidFill>
              </a:rPr>
              <a:t>{J, G}</a:t>
            </a:r>
          </a:p>
          <a:p>
            <a:pPr algn="ctr"/>
            <a:r>
              <a:rPr lang="en-CA" dirty="0" smtClean="0">
                <a:solidFill>
                  <a:srgbClr val="FF0000"/>
                </a:solidFill>
              </a:rPr>
              <a:t>{A, B}</a:t>
            </a:r>
          </a:p>
          <a:p>
            <a:pPr algn="ctr"/>
            <a:r>
              <a:rPr lang="en-CA" dirty="0" smtClean="0"/>
              <a:t>{A, D}</a:t>
            </a:r>
          </a:p>
          <a:p>
            <a:pPr algn="ctr"/>
            <a:r>
              <a:rPr lang="en-CA" dirty="0" smtClean="0"/>
              <a:t>{E, F}</a:t>
            </a:r>
            <a:endParaRPr lang="en-CA" dirty="0"/>
          </a:p>
        </p:txBody>
      </p:sp>
      <p:cxnSp>
        <p:nvCxnSpPr>
          <p:cNvPr id="6" name="Straight Arrow Connector 5"/>
          <p:cNvCxnSpPr/>
          <p:nvPr/>
        </p:nvCxnSpPr>
        <p:spPr>
          <a:xfrm>
            <a:off x="7055578" y="4987775"/>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a:off x="7055987" y="5267874"/>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7056396" y="5545592"/>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7056805" y="5823310"/>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7055578" y="5263068"/>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7053225" y="6093296"/>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5761097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9" descr="C:\Users\dwharder\Desktop\a1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712" y="2348880"/>
            <a:ext cx="4322439" cy="4035902"/>
          </a:xfrm>
          <a:prstGeom prst="rect">
            <a:avLst/>
          </a:prstGeom>
          <a:noFill/>
          <a:extLst>
            <a:ext uri="{909E8E84-426E-40DD-AFC4-6F175D3DCCD1}">
              <a14:hiddenFill xmlns:a14="http://schemas.microsoft.com/office/drawing/2010/main">
                <a:solidFill>
                  <a:srgbClr val="FFFFFF"/>
                </a:solidFill>
              </a14:hiddenFill>
            </a:ext>
          </a:extLst>
        </p:spPr>
      </p:pic>
      <p:sp>
        <p:nvSpPr>
          <p:cNvPr id="7170" name="Rectangle 2"/>
          <p:cNvSpPr>
            <a:spLocks noGrp="1" noChangeArrowheads="1"/>
          </p:cNvSpPr>
          <p:nvPr>
            <p:ph type="title"/>
          </p:nvPr>
        </p:nvSpPr>
        <p:spPr/>
        <p:txBody>
          <a:bodyPr/>
          <a:lstStyle/>
          <a:p>
            <a:r>
              <a:rPr lang="en-US" altLang="en-US" dirty="0">
                <a:latin typeface="Arial" charset="0"/>
                <a:cs typeface="Arial" charset="0"/>
              </a:rPr>
              <a:t>Example</a:t>
            </a:r>
            <a:endParaRPr lang="en-US" altLang="en-US" dirty="0" smtClean="0">
              <a:latin typeface="Arial" charset="0"/>
              <a:cs typeface="Arial" charset="0"/>
            </a:endParaRPr>
          </a:p>
        </p:txBody>
      </p:sp>
      <p:sp>
        <p:nvSpPr>
          <p:cNvPr id="7171"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Having added {A, B}, we now have 11 edges</a:t>
            </a:r>
          </a:p>
          <a:p>
            <a:pPr lvl="1"/>
            <a:r>
              <a:rPr lang="en-US" altLang="en-US" dirty="0" smtClean="0">
                <a:latin typeface="Arial" charset="0"/>
                <a:cs typeface="Arial" charset="0"/>
              </a:rPr>
              <a:t>We terminate the loop</a:t>
            </a:r>
          </a:p>
          <a:p>
            <a:pPr lvl="1"/>
            <a:r>
              <a:rPr lang="en-US" altLang="en-US" dirty="0" smtClean="0">
                <a:latin typeface="Arial" charset="0"/>
                <a:cs typeface="Arial" charset="0"/>
              </a:rPr>
              <a:t>We have our minimum spanning tree</a:t>
            </a:r>
          </a:p>
        </p:txBody>
      </p:sp>
      <p:sp>
        <p:nvSpPr>
          <p:cNvPr id="5" name="TextBox 4"/>
          <p:cNvSpPr txBox="1"/>
          <p:nvPr/>
        </p:nvSpPr>
        <p:spPr>
          <a:xfrm>
            <a:off x="7375931" y="671691"/>
            <a:ext cx="813043" cy="6186309"/>
          </a:xfrm>
          <a:prstGeom prst="rect">
            <a:avLst/>
          </a:prstGeom>
          <a:noFill/>
        </p:spPr>
        <p:txBody>
          <a:bodyPr wrap="none" rtlCol="0">
            <a:spAutoFit/>
          </a:bodyPr>
          <a:lstStyle/>
          <a:p>
            <a:pPr algn="ctr"/>
            <a:r>
              <a:rPr lang="en-CA" dirty="0" smtClean="0">
                <a:solidFill>
                  <a:srgbClr val="FF0000"/>
                </a:solidFill>
              </a:rPr>
              <a:t>{C, E}</a:t>
            </a:r>
          </a:p>
          <a:p>
            <a:pPr algn="ctr"/>
            <a:r>
              <a:rPr lang="en-CA" dirty="0" smtClean="0">
                <a:solidFill>
                  <a:srgbClr val="FF0000"/>
                </a:solidFill>
              </a:rPr>
              <a:t>{H, I}</a:t>
            </a:r>
          </a:p>
          <a:p>
            <a:pPr algn="ctr"/>
            <a:r>
              <a:rPr lang="en-CA" dirty="0" smtClean="0">
                <a:solidFill>
                  <a:srgbClr val="FF0000"/>
                </a:solidFill>
              </a:rPr>
              <a:t>{G, I}</a:t>
            </a:r>
          </a:p>
          <a:p>
            <a:pPr algn="ctr"/>
            <a:r>
              <a:rPr lang="en-CA" dirty="0" smtClean="0">
                <a:solidFill>
                  <a:srgbClr val="FF0000"/>
                </a:solidFill>
              </a:rPr>
              <a:t>{F, G}</a:t>
            </a:r>
          </a:p>
          <a:p>
            <a:pPr algn="ctr"/>
            <a:r>
              <a:rPr lang="en-CA" dirty="0" smtClean="0">
                <a:solidFill>
                  <a:srgbClr val="FF0000"/>
                </a:solidFill>
              </a:rPr>
              <a:t>{B, E}</a:t>
            </a:r>
          </a:p>
          <a:p>
            <a:pPr algn="ctr"/>
            <a:r>
              <a:rPr lang="en-CA" dirty="0" smtClean="0">
                <a:solidFill>
                  <a:srgbClr val="FF0000"/>
                </a:solidFill>
              </a:rPr>
              <a:t>{E, H}</a:t>
            </a:r>
          </a:p>
          <a:p>
            <a:pPr algn="ctr"/>
            <a:r>
              <a:rPr lang="en-CA" dirty="0" smtClean="0">
                <a:solidFill>
                  <a:schemeClr val="bg1">
                    <a:lumMod val="85000"/>
                  </a:schemeClr>
                </a:solidFill>
              </a:rPr>
              <a:t>{B, C}</a:t>
            </a:r>
          </a:p>
          <a:p>
            <a:pPr algn="ctr"/>
            <a:r>
              <a:rPr lang="en-CA" dirty="0" smtClean="0">
                <a:solidFill>
                  <a:srgbClr val="FF0000"/>
                </a:solidFill>
              </a:rPr>
              <a:t>{H, K}</a:t>
            </a:r>
          </a:p>
          <a:p>
            <a:pPr algn="ctr"/>
            <a:r>
              <a:rPr lang="en-CA" dirty="0" smtClean="0">
                <a:solidFill>
                  <a:srgbClr val="FF0000"/>
                </a:solidFill>
              </a:rPr>
              <a:t>{H, L}</a:t>
            </a:r>
          </a:p>
          <a:p>
            <a:pPr algn="ctr"/>
            <a:r>
              <a:rPr lang="en-CA" dirty="0" smtClean="0">
                <a:solidFill>
                  <a:srgbClr val="FF0000"/>
                </a:solidFill>
              </a:rPr>
              <a:t>{D, E}</a:t>
            </a:r>
          </a:p>
          <a:p>
            <a:pPr algn="ctr"/>
            <a:r>
              <a:rPr lang="en-CA" dirty="0" smtClean="0">
                <a:solidFill>
                  <a:schemeClr val="bg1">
                    <a:lumMod val="85000"/>
                  </a:schemeClr>
                </a:solidFill>
              </a:rPr>
              <a:t>{G, H}</a:t>
            </a:r>
          </a:p>
          <a:p>
            <a:pPr algn="ctr"/>
            <a:r>
              <a:rPr lang="en-CA" dirty="0" smtClean="0">
                <a:solidFill>
                  <a:schemeClr val="bg1">
                    <a:lumMod val="85000"/>
                  </a:schemeClr>
                </a:solidFill>
              </a:rPr>
              <a:t>{I, K}</a:t>
            </a:r>
          </a:p>
          <a:p>
            <a:pPr algn="ctr"/>
            <a:r>
              <a:rPr lang="en-CA" dirty="0" smtClean="0">
                <a:solidFill>
                  <a:schemeClr val="bg1">
                    <a:lumMod val="85000"/>
                  </a:schemeClr>
                </a:solidFill>
              </a:rPr>
              <a:t>{B, D}</a:t>
            </a:r>
          </a:p>
          <a:p>
            <a:pPr algn="ctr"/>
            <a:r>
              <a:rPr lang="en-CA" dirty="0" smtClean="0">
                <a:solidFill>
                  <a:schemeClr val="bg1">
                    <a:lumMod val="85000"/>
                  </a:schemeClr>
                </a:solidFill>
              </a:rPr>
              <a:t>{D, F}</a:t>
            </a:r>
          </a:p>
          <a:p>
            <a:pPr algn="ctr"/>
            <a:r>
              <a:rPr lang="en-CA" dirty="0" smtClean="0">
                <a:solidFill>
                  <a:schemeClr val="bg1">
                    <a:lumMod val="85000"/>
                  </a:schemeClr>
                </a:solidFill>
              </a:rPr>
              <a:t>{E, G}</a:t>
            </a:r>
          </a:p>
          <a:p>
            <a:pPr algn="ctr"/>
            <a:r>
              <a:rPr lang="en-CA" dirty="0" smtClean="0">
                <a:solidFill>
                  <a:schemeClr val="bg1">
                    <a:lumMod val="85000"/>
                  </a:schemeClr>
                </a:solidFill>
              </a:rPr>
              <a:t>{K, L}</a:t>
            </a:r>
          </a:p>
          <a:p>
            <a:pPr algn="ctr"/>
            <a:r>
              <a:rPr lang="en-CA" dirty="0" smtClean="0">
                <a:solidFill>
                  <a:srgbClr val="FF0000"/>
                </a:solidFill>
              </a:rPr>
              <a:t>{J, K}</a:t>
            </a:r>
          </a:p>
          <a:p>
            <a:pPr algn="ctr"/>
            <a:r>
              <a:rPr lang="en-CA" dirty="0" smtClean="0">
                <a:solidFill>
                  <a:schemeClr val="bg1">
                    <a:lumMod val="85000"/>
                  </a:schemeClr>
                </a:solidFill>
              </a:rPr>
              <a:t>{J, I}</a:t>
            </a:r>
          </a:p>
          <a:p>
            <a:pPr algn="ctr"/>
            <a:r>
              <a:rPr lang="en-CA" dirty="0" smtClean="0">
                <a:solidFill>
                  <a:schemeClr val="bg1">
                    <a:lumMod val="85000"/>
                  </a:schemeClr>
                </a:solidFill>
              </a:rPr>
              <a:t>{J, G}</a:t>
            </a:r>
          </a:p>
          <a:p>
            <a:pPr algn="ctr"/>
            <a:r>
              <a:rPr lang="en-CA" dirty="0" smtClean="0">
                <a:solidFill>
                  <a:srgbClr val="FF0000"/>
                </a:solidFill>
              </a:rPr>
              <a:t>{A, B}</a:t>
            </a:r>
          </a:p>
          <a:p>
            <a:pPr algn="ctr"/>
            <a:r>
              <a:rPr lang="en-CA" dirty="0" smtClean="0"/>
              <a:t>{A, D}</a:t>
            </a:r>
          </a:p>
          <a:p>
            <a:pPr algn="ctr"/>
            <a:r>
              <a:rPr lang="en-CA" dirty="0" smtClean="0"/>
              <a:t>{E, F}</a:t>
            </a:r>
            <a:endParaRPr lang="en-CA" dirty="0"/>
          </a:p>
        </p:txBody>
      </p:sp>
    </p:spTree>
    <p:extLst>
      <p:ext uri="{BB962C8B-B14F-4D97-AF65-F5344CB8AC3E}">
        <p14:creationId xmlns:p14="http://schemas.microsoft.com/office/powerpoint/2010/main" val="2162155670"/>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altLang="en-US" dirty="0" smtClean="0">
                <a:latin typeface="Arial" charset="0"/>
                <a:cs typeface="Arial" charset="0"/>
              </a:rPr>
              <a:t>Analysis</a:t>
            </a:r>
          </a:p>
        </p:txBody>
      </p:sp>
      <p:sp>
        <p:nvSpPr>
          <p:cNvPr id="10243" name="Rectangle 3"/>
          <p:cNvSpPr>
            <a:spLocks noGrp="1" noChangeArrowheads="1"/>
          </p:cNvSpPr>
          <p:nvPr>
            <p:ph type="body" idx="1"/>
          </p:nvPr>
        </p:nvSpPr>
        <p:spPr/>
        <p:txBody>
          <a:bodyPr>
            <a:normAutofit fontScale="92500" lnSpcReduction="20000"/>
          </a:bodyPr>
          <a:lstStyle/>
          <a:p>
            <a:pPr>
              <a:buFont typeface="Arial" charset="0"/>
              <a:buNone/>
            </a:pPr>
            <a:r>
              <a:rPr lang="en-US" altLang="en-US" dirty="0" smtClean="0">
                <a:latin typeface="Arial" charset="0"/>
                <a:cs typeface="Arial" charset="0"/>
              </a:rPr>
              <a:t>	Implementation</a:t>
            </a:r>
          </a:p>
          <a:p>
            <a:pPr lvl="1"/>
            <a:r>
              <a:rPr lang="en-US" altLang="en-US" dirty="0" smtClean="0">
                <a:latin typeface="Arial" charset="0"/>
                <a:cs typeface="Arial" charset="0"/>
              </a:rPr>
              <a:t>We would store the edges and their weights in an array</a:t>
            </a:r>
          </a:p>
          <a:p>
            <a:pPr lvl="1"/>
            <a:r>
              <a:rPr lang="en-US" altLang="en-US" dirty="0" smtClean="0">
                <a:latin typeface="Arial" charset="0"/>
                <a:cs typeface="Arial" charset="0"/>
              </a:rPr>
              <a:t>We would sort the edges using either quicksort or some distribution sort</a:t>
            </a:r>
          </a:p>
          <a:p>
            <a:pPr lvl="1"/>
            <a:r>
              <a:rPr lang="en-US" altLang="en-US" dirty="0" smtClean="0">
                <a:latin typeface="Arial" charset="0"/>
                <a:cs typeface="Arial" charset="0"/>
              </a:rPr>
              <a:t>To determine if a cycle is created, we could perform a traversal</a:t>
            </a:r>
          </a:p>
          <a:p>
            <a:pPr lvl="2"/>
            <a:r>
              <a:rPr lang="en-US" altLang="en-US" dirty="0" smtClean="0">
                <a:latin typeface="Arial" charset="0"/>
                <a:cs typeface="Arial" charset="0"/>
              </a:rPr>
              <a:t>A run-time of </a:t>
            </a:r>
            <a:r>
              <a:rPr lang="en-US" altLang="en-US" dirty="0" smtClean="0">
                <a:latin typeface="Symbol" panose="05050102010706020507" pitchFamily="18" charset="2"/>
                <a:cs typeface="Times New Roman" panose="02020603050405020304" pitchFamily="18" charset="0"/>
              </a:rPr>
              <a:t>O</a:t>
            </a:r>
            <a:r>
              <a:rPr lang="en-US" altLang="en-US" dirty="0" smtClean="0">
                <a:latin typeface="Times New Roman" panose="02020603050405020304" pitchFamily="18" charset="0"/>
                <a:cs typeface="Times New Roman" panose="02020603050405020304" pitchFamily="18" charset="0"/>
              </a:rPr>
              <a:t>(|</a:t>
            </a:r>
            <a:r>
              <a:rPr lang="en-US" altLang="en-US" i="1" dirty="0" smtClean="0">
                <a:latin typeface="Times New Roman" panose="02020603050405020304" pitchFamily="18" charset="0"/>
                <a:cs typeface="Times New Roman" panose="02020603050405020304" pitchFamily="18" charset="0"/>
              </a:rPr>
              <a:t>V</a:t>
            </a:r>
            <a:r>
              <a:rPr lang="en-US" altLang="en-US" dirty="0" smtClean="0">
                <a:latin typeface="Times New Roman" panose="02020603050405020304" pitchFamily="18" charset="0"/>
                <a:cs typeface="Times New Roman" panose="02020603050405020304" pitchFamily="18" charset="0"/>
              </a:rPr>
              <a:t>|)</a:t>
            </a:r>
            <a:r>
              <a:rPr lang="en-US" altLang="en-US" dirty="0" smtClean="0">
                <a:latin typeface="Arial" charset="0"/>
                <a:cs typeface="Arial" charset="0"/>
              </a:rPr>
              <a:t> </a:t>
            </a:r>
          </a:p>
          <a:p>
            <a:pPr lvl="1"/>
            <a:r>
              <a:rPr lang="en-US" altLang="en-US" dirty="0" smtClean="0">
                <a:latin typeface="Arial" charset="0"/>
                <a:cs typeface="Arial" charset="0"/>
              </a:rPr>
              <a:t>Consequently, the run-time would be </a:t>
            </a:r>
            <a:r>
              <a:rPr lang="en-US" altLang="en-US" dirty="0">
                <a:latin typeface="Symbol" panose="05050102010706020507" pitchFamily="18" charset="2"/>
                <a:cs typeface="Times New Roman" panose="02020603050405020304" pitchFamily="18" charset="0"/>
              </a:rPr>
              <a:t>O</a:t>
            </a:r>
            <a:r>
              <a:rPr lang="en-US" altLang="en-US" dirty="0" smtClean="0">
                <a:latin typeface="Times New Roman" panose="02020603050405020304" pitchFamily="18" charset="0"/>
                <a:cs typeface="Times New Roman" panose="02020603050405020304" pitchFamily="18" charset="0"/>
              </a:rPr>
              <a:t>(</a:t>
            </a:r>
            <a:r>
              <a:rPr lang="en-US" altLang="en-US" dirty="0">
                <a:latin typeface="Times New Roman" panose="02020603050405020304" pitchFamily="18" charset="0"/>
                <a:cs typeface="Times New Roman" panose="02020603050405020304" pitchFamily="18" charset="0"/>
              </a:rPr>
              <a:t>|</a:t>
            </a:r>
            <a:r>
              <a:rPr lang="en-US" altLang="en-US" i="1" dirty="0">
                <a:latin typeface="Times New Roman" panose="02020603050405020304" pitchFamily="18" charset="0"/>
                <a:cs typeface="Times New Roman" panose="02020603050405020304" pitchFamily="18" charset="0"/>
              </a:rPr>
              <a:t>E</a:t>
            </a:r>
            <a:r>
              <a:rPr lang="en-US" altLang="en-US" dirty="0" smtClean="0">
                <a:latin typeface="Times New Roman" panose="02020603050405020304" pitchFamily="18" charset="0"/>
                <a:cs typeface="Times New Roman" panose="02020603050405020304" pitchFamily="18" charset="0"/>
              </a:rPr>
              <a:t>| </a:t>
            </a:r>
            <a:r>
              <a:rPr lang="en-US" altLang="en-US" dirty="0" err="1" smtClean="0">
                <a:latin typeface="Times New Roman" panose="02020603050405020304" pitchFamily="18" charset="0"/>
                <a:cs typeface="Times New Roman" panose="02020603050405020304" pitchFamily="18" charset="0"/>
              </a:rPr>
              <a:t>ln</a:t>
            </a:r>
            <a:r>
              <a:rPr lang="en-US" altLang="en-US" dirty="0" smtClean="0">
                <a:latin typeface="Times New Roman" panose="02020603050405020304" pitchFamily="18" charset="0"/>
                <a:cs typeface="Times New Roman" panose="02020603050405020304" pitchFamily="18" charset="0"/>
              </a:rPr>
              <a:t>(</a:t>
            </a:r>
            <a:r>
              <a:rPr lang="en-US" altLang="en-US" dirty="0">
                <a:latin typeface="Times New Roman" panose="02020603050405020304" pitchFamily="18" charset="0"/>
                <a:cs typeface="Times New Roman" panose="02020603050405020304" pitchFamily="18" charset="0"/>
              </a:rPr>
              <a:t>|</a:t>
            </a:r>
            <a:r>
              <a:rPr lang="en-US" altLang="en-US" i="1" dirty="0">
                <a:latin typeface="Times New Roman" panose="02020603050405020304" pitchFamily="18" charset="0"/>
                <a:cs typeface="Times New Roman" panose="02020603050405020304" pitchFamily="18" charset="0"/>
              </a:rPr>
              <a:t>E</a:t>
            </a:r>
            <a:r>
              <a:rPr lang="en-US" altLang="en-US" dirty="0" smtClean="0">
                <a:latin typeface="Times New Roman" panose="02020603050405020304" pitchFamily="18" charset="0"/>
                <a:cs typeface="Times New Roman" panose="02020603050405020304" pitchFamily="18" charset="0"/>
              </a:rPr>
              <a:t>|) + |</a:t>
            </a:r>
            <a:r>
              <a:rPr lang="en-US" altLang="en-US" i="1" dirty="0" smtClean="0">
                <a:latin typeface="Times New Roman" panose="02020603050405020304" pitchFamily="18" charset="0"/>
                <a:cs typeface="Times New Roman" panose="02020603050405020304" pitchFamily="18" charset="0"/>
              </a:rPr>
              <a:t>E</a:t>
            </a:r>
            <a:r>
              <a:rPr lang="en-US" altLang="en-US" dirty="0" smtClean="0">
                <a:latin typeface="Times New Roman" panose="02020603050405020304" pitchFamily="18" charset="0"/>
                <a:cs typeface="Times New Roman" panose="02020603050405020304" pitchFamily="18" charset="0"/>
              </a:rPr>
              <a:t>|</a:t>
            </a:r>
            <a:r>
              <a:rPr lang="en-CA" dirty="0"/>
              <a:t>·</a:t>
            </a:r>
            <a:r>
              <a:rPr lang="en-US" altLang="en-US" dirty="0" smtClean="0">
                <a:latin typeface="Times New Roman" panose="02020603050405020304" pitchFamily="18" charset="0"/>
                <a:cs typeface="Times New Roman" panose="02020603050405020304" pitchFamily="18" charset="0"/>
              </a:rPr>
              <a:t>|</a:t>
            </a:r>
            <a:r>
              <a:rPr lang="en-US" altLang="en-US" i="1" dirty="0">
                <a:latin typeface="Times New Roman" panose="02020603050405020304" pitchFamily="18" charset="0"/>
                <a:cs typeface="Times New Roman" panose="02020603050405020304" pitchFamily="18" charset="0"/>
              </a:rPr>
              <a:t>V</a:t>
            </a:r>
            <a:r>
              <a:rPr lang="en-US" altLang="en-US" dirty="0" smtClean="0">
                <a:latin typeface="Times New Roman" panose="02020603050405020304" pitchFamily="18" charset="0"/>
                <a:cs typeface="Times New Roman" panose="02020603050405020304" pitchFamily="18" charset="0"/>
              </a:rPr>
              <a:t>|)</a:t>
            </a:r>
          </a:p>
          <a:p>
            <a:pPr lvl="1"/>
            <a:r>
              <a:rPr lang="en-US" altLang="en-US" dirty="0">
                <a:latin typeface="Arial" charset="0"/>
                <a:cs typeface="Arial" charset="0"/>
              </a:rPr>
              <a:t>However, </a:t>
            </a:r>
            <a:r>
              <a:rPr lang="en-US" altLang="en-US" dirty="0">
                <a:latin typeface="Times New Roman" panose="02020603050405020304" pitchFamily="18" charset="0"/>
                <a:cs typeface="Times New Roman" panose="02020603050405020304" pitchFamily="18" charset="0"/>
              </a:rPr>
              <a:t>|</a:t>
            </a:r>
            <a:r>
              <a:rPr lang="en-US" altLang="en-US" i="1" dirty="0">
                <a:latin typeface="Times New Roman" panose="02020603050405020304" pitchFamily="18" charset="0"/>
                <a:cs typeface="Times New Roman" panose="02020603050405020304" pitchFamily="18" charset="0"/>
              </a:rPr>
              <a:t>E</a:t>
            </a:r>
            <a:r>
              <a:rPr lang="en-US" altLang="en-US" dirty="0">
                <a:latin typeface="Times New Roman" panose="02020603050405020304" pitchFamily="18" charset="0"/>
                <a:cs typeface="Times New Roman" panose="02020603050405020304" pitchFamily="18" charset="0"/>
              </a:rPr>
              <a:t>| = O(|</a:t>
            </a:r>
            <a:r>
              <a:rPr lang="en-US" altLang="en-US" i="1" dirty="0">
                <a:latin typeface="Times New Roman" panose="02020603050405020304" pitchFamily="18" charset="0"/>
                <a:cs typeface="Times New Roman" panose="02020603050405020304" pitchFamily="18" charset="0"/>
              </a:rPr>
              <a:t>V</a:t>
            </a:r>
            <a:r>
              <a:rPr lang="en-US" altLang="en-US" dirty="0">
                <a:latin typeface="Times New Roman" panose="02020603050405020304" pitchFamily="18" charset="0"/>
                <a:cs typeface="Times New Roman" panose="02020603050405020304" pitchFamily="18" charset="0"/>
              </a:rPr>
              <a:t>|</a:t>
            </a:r>
            <a:r>
              <a:rPr lang="en-US" altLang="en-US" baseline="30000" dirty="0">
                <a:latin typeface="Times New Roman" panose="02020603050405020304" pitchFamily="18" charset="0"/>
                <a:cs typeface="Times New Roman" panose="02020603050405020304" pitchFamily="18" charset="0"/>
              </a:rPr>
              <a:t>2</a:t>
            </a:r>
            <a:r>
              <a:rPr lang="en-US" altLang="en-US" dirty="0">
                <a:latin typeface="Times New Roman" panose="02020603050405020304" pitchFamily="18" charset="0"/>
                <a:cs typeface="Times New Roman" panose="02020603050405020304" pitchFamily="18" charset="0"/>
              </a:rPr>
              <a:t>)</a:t>
            </a:r>
            <a:r>
              <a:rPr lang="en-US" altLang="en-US" dirty="0">
                <a:latin typeface="Arial" charset="0"/>
                <a:cs typeface="Arial" charset="0"/>
              </a:rPr>
              <a:t>, so </a:t>
            </a:r>
            <a:r>
              <a:rPr lang="en-US" altLang="en-US" dirty="0" err="1">
                <a:latin typeface="Times New Roman" panose="02020603050405020304" pitchFamily="18" charset="0"/>
                <a:cs typeface="Times New Roman" panose="02020603050405020304" pitchFamily="18" charset="0"/>
              </a:rPr>
              <a:t>ln</a:t>
            </a:r>
            <a:r>
              <a:rPr lang="en-US" altLang="en-US" dirty="0">
                <a:latin typeface="Times New Roman" panose="02020603050405020304" pitchFamily="18" charset="0"/>
                <a:cs typeface="Times New Roman" panose="02020603050405020304" pitchFamily="18" charset="0"/>
              </a:rPr>
              <a:t>(</a:t>
            </a:r>
            <a:r>
              <a:rPr lang="en-US" altLang="en-US" i="1" dirty="0">
                <a:latin typeface="Times New Roman" panose="02020603050405020304" pitchFamily="18" charset="0"/>
                <a:cs typeface="Times New Roman" panose="02020603050405020304" pitchFamily="18" charset="0"/>
              </a:rPr>
              <a:t>E</a:t>
            </a:r>
            <a:r>
              <a:rPr lang="en-US" altLang="en-US" dirty="0">
                <a:latin typeface="Times New Roman" panose="02020603050405020304" pitchFamily="18" charset="0"/>
                <a:cs typeface="Times New Roman" panose="02020603050405020304" pitchFamily="18" charset="0"/>
              </a:rPr>
              <a:t>) = O(</a:t>
            </a:r>
            <a:r>
              <a:rPr lang="en-US" altLang="en-US" dirty="0" err="1">
                <a:latin typeface="Times New Roman" panose="02020603050405020304" pitchFamily="18" charset="0"/>
                <a:cs typeface="Times New Roman" panose="02020603050405020304" pitchFamily="18" charset="0"/>
              </a:rPr>
              <a:t>ln</a:t>
            </a:r>
            <a:r>
              <a:rPr lang="en-US" altLang="en-US" dirty="0">
                <a:latin typeface="Times New Roman" panose="02020603050405020304" pitchFamily="18" charset="0"/>
                <a:cs typeface="Times New Roman" panose="02020603050405020304" pitchFamily="18" charset="0"/>
              </a:rPr>
              <a:t>(|</a:t>
            </a:r>
            <a:r>
              <a:rPr lang="en-US" altLang="en-US" i="1" dirty="0">
                <a:latin typeface="Times New Roman" panose="02020603050405020304" pitchFamily="18" charset="0"/>
                <a:cs typeface="Times New Roman" panose="02020603050405020304" pitchFamily="18" charset="0"/>
              </a:rPr>
              <a:t>V</a:t>
            </a:r>
            <a:r>
              <a:rPr lang="en-US" altLang="en-US" dirty="0">
                <a:latin typeface="Times New Roman" panose="02020603050405020304" pitchFamily="18" charset="0"/>
                <a:cs typeface="Times New Roman" panose="02020603050405020304" pitchFamily="18" charset="0"/>
              </a:rPr>
              <a:t>|</a:t>
            </a:r>
            <a:r>
              <a:rPr lang="en-US" altLang="en-US" baseline="30000" dirty="0">
                <a:latin typeface="Times New Roman" panose="02020603050405020304" pitchFamily="18" charset="0"/>
                <a:cs typeface="Times New Roman" panose="02020603050405020304" pitchFamily="18" charset="0"/>
              </a:rPr>
              <a:t>2</a:t>
            </a:r>
            <a:r>
              <a:rPr lang="en-US" altLang="en-US" dirty="0">
                <a:latin typeface="Times New Roman" panose="02020603050405020304" pitchFamily="18" charset="0"/>
                <a:cs typeface="Times New Roman" panose="02020603050405020304" pitchFamily="18" charset="0"/>
              </a:rPr>
              <a:t>)) = O(2 </a:t>
            </a:r>
            <a:r>
              <a:rPr lang="en-US" altLang="en-US" dirty="0" err="1">
                <a:latin typeface="Times New Roman" panose="02020603050405020304" pitchFamily="18" charset="0"/>
                <a:cs typeface="Times New Roman" panose="02020603050405020304" pitchFamily="18" charset="0"/>
              </a:rPr>
              <a:t>ln</a:t>
            </a:r>
            <a:r>
              <a:rPr lang="en-US" altLang="en-US" dirty="0">
                <a:latin typeface="Times New Roman" panose="02020603050405020304" pitchFamily="18" charset="0"/>
                <a:cs typeface="Times New Roman" panose="02020603050405020304" pitchFamily="18" charset="0"/>
              </a:rPr>
              <a:t>(|</a:t>
            </a:r>
            <a:r>
              <a:rPr lang="en-US" altLang="en-US" i="1" dirty="0">
                <a:latin typeface="Times New Roman" panose="02020603050405020304" pitchFamily="18" charset="0"/>
                <a:cs typeface="Times New Roman" panose="02020603050405020304" pitchFamily="18" charset="0"/>
              </a:rPr>
              <a:t>V</a:t>
            </a:r>
            <a:r>
              <a:rPr lang="en-US" altLang="en-US" dirty="0">
                <a:latin typeface="Times New Roman" panose="02020603050405020304" pitchFamily="18" charset="0"/>
                <a:cs typeface="Times New Roman" panose="02020603050405020304" pitchFamily="18" charset="0"/>
              </a:rPr>
              <a:t>|)) = O(</a:t>
            </a:r>
            <a:r>
              <a:rPr lang="en-US" altLang="en-US" dirty="0" err="1">
                <a:latin typeface="Times New Roman" panose="02020603050405020304" pitchFamily="18" charset="0"/>
                <a:cs typeface="Times New Roman" panose="02020603050405020304" pitchFamily="18" charset="0"/>
              </a:rPr>
              <a:t>ln</a:t>
            </a:r>
            <a:r>
              <a:rPr lang="en-US" altLang="en-US" dirty="0">
                <a:latin typeface="Times New Roman" panose="02020603050405020304" pitchFamily="18" charset="0"/>
                <a:cs typeface="Times New Roman" panose="02020603050405020304" pitchFamily="18" charset="0"/>
              </a:rPr>
              <a:t>(|</a:t>
            </a:r>
            <a:r>
              <a:rPr lang="en-US" altLang="en-US" i="1" dirty="0">
                <a:latin typeface="Times New Roman" panose="02020603050405020304" pitchFamily="18" charset="0"/>
                <a:cs typeface="Times New Roman" panose="02020603050405020304" pitchFamily="18" charset="0"/>
              </a:rPr>
              <a:t>V</a:t>
            </a:r>
            <a:r>
              <a:rPr lang="en-US" altLang="en-US" dirty="0">
                <a:latin typeface="Times New Roman" panose="02020603050405020304" pitchFamily="18" charset="0"/>
                <a:cs typeface="Times New Roman" panose="02020603050405020304" pitchFamily="18" charset="0"/>
              </a:rPr>
              <a:t>|))</a:t>
            </a:r>
          </a:p>
          <a:p>
            <a:pPr lvl="1"/>
            <a:r>
              <a:rPr lang="en-US" altLang="en-US" dirty="0">
                <a:latin typeface="Arial" charset="0"/>
                <a:cs typeface="Arial" charset="0"/>
              </a:rPr>
              <a:t>Consequently, the run-time would be </a:t>
            </a:r>
            <a:r>
              <a:rPr lang="en-US" altLang="en-US" dirty="0">
                <a:latin typeface="Symbol" panose="05050102010706020507" pitchFamily="18" charset="2"/>
                <a:cs typeface="Times New Roman" panose="02020603050405020304" pitchFamily="18" charset="0"/>
              </a:rPr>
              <a:t>O</a:t>
            </a:r>
            <a:r>
              <a:rPr lang="en-US" altLang="en-US" dirty="0">
                <a:latin typeface="Times New Roman" panose="02020603050405020304" pitchFamily="18" charset="0"/>
                <a:cs typeface="Times New Roman" panose="02020603050405020304" pitchFamily="18" charset="0"/>
              </a:rPr>
              <a:t>(|</a:t>
            </a:r>
            <a:r>
              <a:rPr lang="en-US" altLang="en-US" i="1" dirty="0">
                <a:latin typeface="Times New Roman" panose="02020603050405020304" pitchFamily="18" charset="0"/>
                <a:cs typeface="Times New Roman" panose="02020603050405020304" pitchFamily="18" charset="0"/>
              </a:rPr>
              <a:t>E</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ln</a:t>
            </a:r>
            <a:r>
              <a:rPr lang="en-US" altLang="en-US" dirty="0" smtClean="0">
                <a:latin typeface="Times New Roman" panose="02020603050405020304" pitchFamily="18" charset="0"/>
                <a:cs typeface="Times New Roman" panose="02020603050405020304" pitchFamily="18" charset="0"/>
              </a:rPr>
              <a:t>(|</a:t>
            </a:r>
            <a:r>
              <a:rPr lang="en-US" altLang="en-US" i="1" dirty="0" smtClean="0">
                <a:latin typeface="Times New Roman" panose="02020603050405020304" pitchFamily="18" charset="0"/>
                <a:cs typeface="Times New Roman" panose="02020603050405020304" pitchFamily="18" charset="0"/>
              </a:rPr>
              <a:t>V</a:t>
            </a:r>
            <a:r>
              <a:rPr lang="en-US" altLang="en-US" dirty="0" smtClean="0">
                <a:latin typeface="Times New Roman" panose="02020603050405020304" pitchFamily="18" charset="0"/>
                <a:cs typeface="Times New Roman" panose="02020603050405020304" pitchFamily="18" charset="0"/>
              </a:rPr>
              <a:t>|) </a:t>
            </a:r>
            <a:r>
              <a:rPr lang="en-US" altLang="en-US" dirty="0">
                <a:latin typeface="Times New Roman" panose="02020603050405020304" pitchFamily="18" charset="0"/>
                <a:cs typeface="Times New Roman" panose="02020603050405020304" pitchFamily="18" charset="0"/>
              </a:rPr>
              <a:t>+ |</a:t>
            </a:r>
            <a:r>
              <a:rPr lang="en-US" altLang="en-US" i="1" dirty="0">
                <a:latin typeface="Times New Roman" panose="02020603050405020304" pitchFamily="18" charset="0"/>
                <a:cs typeface="Times New Roman" panose="02020603050405020304" pitchFamily="18" charset="0"/>
              </a:rPr>
              <a:t>E</a:t>
            </a:r>
            <a:r>
              <a:rPr lang="en-US" altLang="en-US" dirty="0">
                <a:latin typeface="Times New Roman" panose="02020603050405020304" pitchFamily="18" charset="0"/>
                <a:cs typeface="Times New Roman" panose="02020603050405020304" pitchFamily="18" charset="0"/>
              </a:rPr>
              <a:t>||</a:t>
            </a:r>
            <a:r>
              <a:rPr lang="en-US" altLang="en-US" i="1" dirty="0">
                <a:latin typeface="Times New Roman" panose="02020603050405020304" pitchFamily="18" charset="0"/>
                <a:cs typeface="Times New Roman" panose="02020603050405020304" pitchFamily="18" charset="0"/>
              </a:rPr>
              <a:t>V</a:t>
            </a:r>
            <a:r>
              <a:rPr lang="en-US" altLang="en-US" dirty="0" smtClean="0">
                <a:latin typeface="Times New Roman" panose="02020603050405020304" pitchFamily="18" charset="0"/>
                <a:cs typeface="Times New Roman" panose="02020603050405020304" pitchFamily="18" charset="0"/>
              </a:rPr>
              <a:t>|) = </a:t>
            </a:r>
            <a:r>
              <a:rPr lang="en-US" altLang="en-US" dirty="0">
                <a:latin typeface="Symbol" panose="05050102010706020507" pitchFamily="18" charset="2"/>
                <a:cs typeface="Times New Roman" panose="02020603050405020304" pitchFamily="18" charset="0"/>
              </a:rPr>
              <a:t>O</a:t>
            </a:r>
            <a:r>
              <a:rPr lang="en-US" altLang="en-US" dirty="0">
                <a:latin typeface="Times New Roman" panose="02020603050405020304" pitchFamily="18" charset="0"/>
                <a:cs typeface="Times New Roman" panose="02020603050405020304" pitchFamily="18" charset="0"/>
              </a:rPr>
              <a:t>(|</a:t>
            </a:r>
            <a:r>
              <a:rPr lang="en-US" altLang="en-US" i="1" dirty="0">
                <a:latin typeface="Times New Roman" panose="02020603050405020304" pitchFamily="18" charset="0"/>
                <a:cs typeface="Times New Roman" panose="02020603050405020304" pitchFamily="18" charset="0"/>
              </a:rPr>
              <a:t>E</a:t>
            </a:r>
            <a:r>
              <a:rPr lang="en-US" altLang="en-US" dirty="0" smtClean="0">
                <a:latin typeface="Times New Roman" panose="02020603050405020304" pitchFamily="18" charset="0"/>
                <a:cs typeface="Times New Roman" panose="02020603050405020304" pitchFamily="18" charset="0"/>
              </a:rPr>
              <a:t>|</a:t>
            </a:r>
            <a:r>
              <a:rPr lang="en-CA" dirty="0"/>
              <a:t>·</a:t>
            </a:r>
            <a:r>
              <a:rPr lang="en-US" altLang="en-US" dirty="0" smtClean="0">
                <a:latin typeface="Times New Roman" panose="02020603050405020304" pitchFamily="18" charset="0"/>
                <a:cs typeface="Times New Roman" panose="02020603050405020304" pitchFamily="18" charset="0"/>
              </a:rPr>
              <a:t>|</a:t>
            </a:r>
            <a:r>
              <a:rPr lang="en-US" altLang="en-US" i="1" dirty="0">
                <a:latin typeface="Times New Roman" panose="02020603050405020304" pitchFamily="18" charset="0"/>
                <a:cs typeface="Times New Roman" panose="02020603050405020304" pitchFamily="18" charset="0"/>
              </a:rPr>
              <a:t>V</a:t>
            </a:r>
            <a:r>
              <a:rPr lang="en-US" altLang="en-US" dirty="0" smtClean="0">
                <a:latin typeface="Times New Roman" panose="02020603050405020304" pitchFamily="18" charset="0"/>
                <a:cs typeface="Times New Roman" panose="02020603050405020304" pitchFamily="18" charset="0"/>
              </a:rPr>
              <a:t>|)</a:t>
            </a:r>
          </a:p>
          <a:p>
            <a:pPr lvl="1"/>
            <a:endParaRPr lang="en-US" altLang="en-US" dirty="0">
              <a:latin typeface="Times New Roman" panose="02020603050405020304" pitchFamily="18" charset="0"/>
              <a:cs typeface="Times New Roman" panose="02020603050405020304" pitchFamily="18" charset="0"/>
            </a:endParaRPr>
          </a:p>
          <a:p>
            <a:pPr>
              <a:buNone/>
            </a:pPr>
            <a:r>
              <a:rPr lang="en-US" altLang="en-US" dirty="0" smtClean="0">
                <a:latin typeface="Arial" charset="0"/>
                <a:cs typeface="Arial" charset="0"/>
              </a:rPr>
              <a:t>	The critical operation </a:t>
            </a:r>
            <a:r>
              <a:rPr lang="en-US" altLang="en-US" dirty="0">
                <a:latin typeface="Arial" charset="0"/>
                <a:cs typeface="Arial" charset="0"/>
              </a:rPr>
              <a:t>is determining if two vertices are connected</a:t>
            </a:r>
          </a:p>
          <a:p>
            <a:pPr lvl="1"/>
            <a:endParaRPr lang="en-US" altLang="en-US" dirty="0">
              <a:latin typeface="Arial" charset="0"/>
              <a:cs typeface="Arial" charset="0"/>
            </a:endParaRPr>
          </a:p>
          <a:p>
            <a:pPr marL="355600" indent="-355600">
              <a:buNone/>
            </a:pPr>
            <a:r>
              <a:rPr lang="en-US" altLang="en-US" dirty="0">
                <a:latin typeface="Arial" charset="0"/>
                <a:cs typeface="Arial" charset="0"/>
              </a:rPr>
              <a:t>	</a:t>
            </a:r>
            <a:endParaRPr lang="en-US" altLang="en-US" dirty="0">
              <a:latin typeface="Times New Roman" panose="02020603050405020304" pitchFamily="18" charset="0"/>
              <a:cs typeface="Times New Roman" panose="02020603050405020304" pitchFamily="18" charset="0"/>
            </a:endParaRPr>
          </a:p>
          <a:p>
            <a:pPr lvl="1"/>
            <a:endParaRPr lang="en-US" altLang="en-US" dirty="0">
              <a:latin typeface="Times New Roman" panose="02020603050405020304" pitchFamily="18" charset="0"/>
              <a:cs typeface="Times New Roman" panose="02020603050405020304" pitchFamily="18" charset="0"/>
            </a:endParaRPr>
          </a:p>
          <a:p>
            <a:pPr lvl="1"/>
            <a:endParaRPr lang="en-US" altLang="en-US" dirty="0" smtClean="0">
              <a:latin typeface="Arial" charset="0"/>
              <a:cs typeface="Arial" charset="0"/>
            </a:endParaRPr>
          </a:p>
        </p:txBody>
      </p:sp>
    </p:spTree>
    <p:extLst>
      <p:ext uri="{BB962C8B-B14F-4D97-AF65-F5344CB8AC3E}">
        <p14:creationId xmlns:p14="http://schemas.microsoft.com/office/powerpoint/2010/main" val="183442501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a:t>Minimum spanning trees</a:t>
            </a:r>
            <a:endParaRPr lang="en-US" dirty="0"/>
          </a:p>
        </p:txBody>
      </p:sp>
      <p:sp>
        <p:nvSpPr>
          <p:cNvPr id="3" name="Content Placeholder 2"/>
          <p:cNvSpPr>
            <a:spLocks noGrp="1"/>
          </p:cNvSpPr>
          <p:nvPr>
            <p:ph idx="1"/>
          </p:nvPr>
        </p:nvSpPr>
        <p:spPr/>
        <p:txBody>
          <a:bodyPr>
            <a:noAutofit/>
          </a:bodyPr>
          <a:lstStyle/>
          <a:p>
            <a:r>
              <a:rPr lang="en-GB" sz="2200" dirty="0"/>
              <a:t>The solution to this problem is not optimal in that the distances between cities have not been taken into account</a:t>
            </a:r>
          </a:p>
          <a:p>
            <a:endParaRPr lang="en-GB" sz="2200" dirty="0"/>
          </a:p>
          <a:p>
            <a:r>
              <a:rPr lang="en-GB" sz="2200" dirty="0"/>
              <a:t>Because there are alternative six-edge connections between cities, the airline uses the cost of these connections to choose the best, guaranteeing the optimum cost</a:t>
            </a:r>
          </a:p>
          <a:p>
            <a:endParaRPr lang="en-GB" sz="2200" dirty="0"/>
          </a:p>
          <a:p>
            <a:r>
              <a:rPr lang="en-GB" sz="2200" dirty="0"/>
              <a:t>This can be achieved by having shortest distances for the six connections</a:t>
            </a:r>
          </a:p>
          <a:p>
            <a:endParaRPr lang="en-GB" sz="2200" dirty="0"/>
          </a:p>
          <a:p>
            <a:r>
              <a:rPr lang="en-GB" sz="2200" dirty="0"/>
              <a:t>This problem can now be phrased as finding a </a:t>
            </a:r>
            <a:r>
              <a:rPr lang="en-GB" sz="2200" b="1" i="1" dirty="0">
                <a:solidFill>
                  <a:schemeClr val="accent1">
                    <a:lumMod val="75000"/>
                  </a:schemeClr>
                </a:solidFill>
              </a:rPr>
              <a:t>minimum spanning tree</a:t>
            </a:r>
            <a:r>
              <a:rPr lang="en-GB" sz="2200" i="1" dirty="0"/>
              <a:t>, </a:t>
            </a:r>
            <a:r>
              <a:rPr lang="en-GB" sz="2200" dirty="0"/>
              <a:t>which is a spanning tree in which the sum of the weights of its edges is minimal</a:t>
            </a:r>
            <a:endParaRPr lang="en-US" sz="2200" dirty="0"/>
          </a:p>
        </p:txBody>
      </p:sp>
      <p:sp>
        <p:nvSpPr>
          <p:cNvPr id="4" name="Slide Number Placeholder 3"/>
          <p:cNvSpPr>
            <a:spLocks noGrp="1"/>
          </p:cNvSpPr>
          <p:nvPr>
            <p:ph type="sldNum" sz="quarter" idx="10"/>
          </p:nvPr>
        </p:nvSpPr>
        <p:spPr/>
        <p:txBody>
          <a:bodyPr/>
          <a:lstStyle/>
          <a:p>
            <a:pPr>
              <a:defRPr/>
            </a:pPr>
            <a:fld id="{1F4BC561-BCEA-4F0B-95C2-8CA863EDD649}" type="slidenum">
              <a:rPr lang="de-DE" altLang="zh-CN" smtClean="0"/>
              <a:pPr>
                <a:defRPr/>
              </a:pPr>
              <a:t>5</a:t>
            </a:fld>
            <a:endParaRPr lang="de-DE" altLang="zh-CN" dirty="0"/>
          </a:p>
        </p:txBody>
      </p:sp>
    </p:spTree>
    <p:extLst>
      <p:ext uri="{BB962C8B-B14F-4D97-AF65-F5344CB8AC3E}">
        <p14:creationId xmlns:p14="http://schemas.microsoft.com/office/powerpoint/2010/main" val="296169021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altLang="en-US" dirty="0" smtClean="0">
                <a:latin typeface="Arial" charset="0"/>
                <a:cs typeface="Arial" charset="0"/>
              </a:rPr>
              <a:t>Analysis</a:t>
            </a:r>
          </a:p>
        </p:txBody>
      </p:sp>
      <p:sp>
        <p:nvSpPr>
          <p:cNvPr id="10243"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Instead, we could use disjoint sets</a:t>
            </a:r>
          </a:p>
          <a:p>
            <a:pPr lvl="1"/>
            <a:r>
              <a:rPr lang="en-US" altLang="en-US" dirty="0">
                <a:latin typeface="Arial" charset="0"/>
                <a:cs typeface="Arial" charset="0"/>
              </a:rPr>
              <a:t>Consider edges in the same connected sub-graph as forming a </a:t>
            </a:r>
            <a:r>
              <a:rPr lang="en-US" altLang="en-US" dirty="0" smtClean="0">
                <a:latin typeface="Arial" charset="0"/>
                <a:cs typeface="Arial" charset="0"/>
              </a:rPr>
              <a:t>set</a:t>
            </a:r>
          </a:p>
        </p:txBody>
      </p:sp>
      <p:pic>
        <p:nvPicPr>
          <p:cNvPr id="4" name="Picture 30" descr="C:\Users\dwharder\Desktop\a5.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1600" y="3789040"/>
            <a:ext cx="3241829" cy="302692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755576" y="3707740"/>
            <a:ext cx="2262222" cy="369332"/>
          </a:xfrm>
          <a:prstGeom prst="rect">
            <a:avLst/>
          </a:prstGeom>
          <a:noFill/>
        </p:spPr>
        <p:txBody>
          <a:bodyPr wrap="none" rtlCol="0">
            <a:spAutoFit/>
          </a:bodyPr>
          <a:lstStyle/>
          <a:p>
            <a:r>
              <a:rPr lang="en-CA" dirty="0" smtClean="0"/>
              <a:t>{B, C, E}, {F, G, H, I}</a:t>
            </a:r>
            <a:endParaRPr lang="en-CA" dirty="0"/>
          </a:p>
        </p:txBody>
      </p:sp>
    </p:spTree>
    <p:extLst>
      <p:ext uri="{BB962C8B-B14F-4D97-AF65-F5344CB8AC3E}">
        <p14:creationId xmlns:p14="http://schemas.microsoft.com/office/powerpoint/2010/main" val="2411537853"/>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altLang="en-US" dirty="0" smtClean="0">
                <a:latin typeface="Arial" charset="0"/>
                <a:cs typeface="Arial" charset="0"/>
              </a:rPr>
              <a:t>Analysis</a:t>
            </a:r>
          </a:p>
        </p:txBody>
      </p:sp>
      <p:sp>
        <p:nvSpPr>
          <p:cNvPr id="10243" name="Rectangle 3"/>
          <p:cNvSpPr>
            <a:spLocks noGrp="1" noChangeArrowheads="1"/>
          </p:cNvSpPr>
          <p:nvPr>
            <p:ph type="body" idx="1"/>
          </p:nvPr>
        </p:nvSpPr>
        <p:spPr/>
        <p:txBody>
          <a:bodyPr/>
          <a:lstStyle/>
          <a:p>
            <a:pPr>
              <a:buNone/>
            </a:pPr>
            <a:r>
              <a:rPr lang="en-US" altLang="en-US" dirty="0" smtClean="0">
                <a:latin typeface="Arial" charset="0"/>
                <a:cs typeface="Arial" charset="0"/>
              </a:rPr>
              <a:t>	Instead, we could use </a:t>
            </a:r>
            <a:r>
              <a:rPr lang="en-US" altLang="en-US" dirty="0">
                <a:latin typeface="Arial" charset="0"/>
                <a:cs typeface="Arial" charset="0"/>
              </a:rPr>
              <a:t>disjoint sets</a:t>
            </a:r>
          </a:p>
          <a:p>
            <a:pPr lvl="1"/>
            <a:r>
              <a:rPr lang="en-US" altLang="en-US" dirty="0" smtClean="0">
                <a:latin typeface="Arial" charset="0"/>
                <a:cs typeface="Arial" charset="0"/>
              </a:rPr>
              <a:t>Consider </a:t>
            </a:r>
            <a:r>
              <a:rPr lang="en-US" altLang="en-US" dirty="0">
                <a:latin typeface="Arial" charset="0"/>
                <a:cs typeface="Arial" charset="0"/>
              </a:rPr>
              <a:t>edges in the same connected sub-graph as forming a </a:t>
            </a:r>
            <a:r>
              <a:rPr lang="en-US" altLang="en-US" dirty="0" smtClean="0">
                <a:latin typeface="Arial" charset="0"/>
                <a:cs typeface="Arial" charset="0"/>
              </a:rPr>
              <a:t>set</a:t>
            </a:r>
          </a:p>
          <a:p>
            <a:pPr lvl="1"/>
            <a:r>
              <a:rPr lang="en-US" altLang="en-US" dirty="0" smtClean="0">
                <a:latin typeface="Arial" charset="0"/>
                <a:cs typeface="Arial" charset="0"/>
              </a:rPr>
              <a:t>If the vertices of the next edge are in different sets, take the union of the two sets</a:t>
            </a:r>
          </a:p>
        </p:txBody>
      </p:sp>
      <p:pic>
        <p:nvPicPr>
          <p:cNvPr id="4" name="Picture 30" descr="C:\Users\dwharder\Desktop\a5.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1600" y="3789040"/>
            <a:ext cx="3241829" cy="302692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755576" y="3707740"/>
            <a:ext cx="2262222" cy="369332"/>
          </a:xfrm>
          <a:prstGeom prst="rect">
            <a:avLst/>
          </a:prstGeom>
          <a:noFill/>
        </p:spPr>
        <p:txBody>
          <a:bodyPr wrap="none" rtlCol="0">
            <a:spAutoFit/>
          </a:bodyPr>
          <a:lstStyle/>
          <a:p>
            <a:r>
              <a:rPr lang="en-CA" dirty="0" smtClean="0"/>
              <a:t>{B, C, </a:t>
            </a:r>
            <a:r>
              <a:rPr lang="en-CA" dirty="0" smtClean="0">
                <a:solidFill>
                  <a:srgbClr val="FF0000"/>
                </a:solidFill>
              </a:rPr>
              <a:t>E</a:t>
            </a:r>
            <a:r>
              <a:rPr lang="en-CA" dirty="0" smtClean="0"/>
              <a:t>}, {F, G, </a:t>
            </a:r>
            <a:r>
              <a:rPr lang="en-CA" dirty="0" smtClean="0">
                <a:solidFill>
                  <a:srgbClr val="FF0000"/>
                </a:solidFill>
              </a:rPr>
              <a:t>H</a:t>
            </a:r>
            <a:r>
              <a:rPr lang="en-CA" dirty="0" smtClean="0"/>
              <a:t>, I}</a:t>
            </a:r>
            <a:endParaRPr lang="en-CA" dirty="0"/>
          </a:p>
        </p:txBody>
      </p:sp>
      <p:sp>
        <p:nvSpPr>
          <p:cNvPr id="6" name="TextBox 5"/>
          <p:cNvSpPr txBox="1"/>
          <p:nvPr/>
        </p:nvSpPr>
        <p:spPr>
          <a:xfrm>
            <a:off x="107504" y="3275692"/>
            <a:ext cx="1967205" cy="369332"/>
          </a:xfrm>
          <a:prstGeom prst="rect">
            <a:avLst/>
          </a:prstGeom>
          <a:noFill/>
        </p:spPr>
        <p:txBody>
          <a:bodyPr wrap="none" rtlCol="0">
            <a:spAutoFit/>
          </a:bodyPr>
          <a:lstStyle/>
          <a:p>
            <a:r>
              <a:rPr lang="en-CA" dirty="0" smtClean="0"/>
              <a:t>Add edge (E, H)?</a:t>
            </a:r>
            <a:endParaRPr lang="en-CA" dirty="0"/>
          </a:p>
        </p:txBody>
      </p:sp>
    </p:spTree>
    <p:extLst>
      <p:ext uri="{BB962C8B-B14F-4D97-AF65-F5344CB8AC3E}">
        <p14:creationId xmlns:p14="http://schemas.microsoft.com/office/powerpoint/2010/main" val="1818682148"/>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30" descr="C:\Users\dwharder\Desktop\a5.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1600" y="3789040"/>
            <a:ext cx="3241829" cy="3026926"/>
          </a:xfrm>
          <a:prstGeom prst="rect">
            <a:avLst/>
          </a:prstGeom>
          <a:noFill/>
          <a:extLst>
            <a:ext uri="{909E8E84-426E-40DD-AFC4-6F175D3DCCD1}">
              <a14:hiddenFill xmlns:a14="http://schemas.microsoft.com/office/drawing/2010/main">
                <a:solidFill>
                  <a:srgbClr val="FFFFFF"/>
                </a:solidFill>
              </a14:hiddenFill>
            </a:ext>
          </a:extLst>
        </p:spPr>
      </p:pic>
      <p:sp>
        <p:nvSpPr>
          <p:cNvPr id="10242" name="Rectangle 2"/>
          <p:cNvSpPr>
            <a:spLocks noGrp="1" noChangeArrowheads="1"/>
          </p:cNvSpPr>
          <p:nvPr>
            <p:ph type="title"/>
          </p:nvPr>
        </p:nvSpPr>
        <p:spPr/>
        <p:txBody>
          <a:bodyPr/>
          <a:lstStyle/>
          <a:p>
            <a:r>
              <a:rPr lang="en-US" altLang="en-US" dirty="0" smtClean="0">
                <a:latin typeface="Arial" charset="0"/>
                <a:cs typeface="Arial" charset="0"/>
              </a:rPr>
              <a:t>Analysis</a:t>
            </a:r>
          </a:p>
        </p:txBody>
      </p:sp>
      <p:sp>
        <p:nvSpPr>
          <p:cNvPr id="10243" name="Rectangle 3"/>
          <p:cNvSpPr>
            <a:spLocks noGrp="1" noChangeArrowheads="1"/>
          </p:cNvSpPr>
          <p:nvPr>
            <p:ph type="body" idx="1"/>
          </p:nvPr>
        </p:nvSpPr>
        <p:spPr/>
        <p:txBody>
          <a:bodyPr/>
          <a:lstStyle/>
          <a:p>
            <a:pPr>
              <a:buNone/>
            </a:pPr>
            <a:r>
              <a:rPr lang="en-US" altLang="en-US" dirty="0" smtClean="0">
                <a:latin typeface="Arial" charset="0"/>
                <a:cs typeface="Arial" charset="0"/>
              </a:rPr>
              <a:t>	Instead, we could use </a:t>
            </a:r>
            <a:r>
              <a:rPr lang="en-US" altLang="en-US" dirty="0">
                <a:latin typeface="Arial" charset="0"/>
                <a:cs typeface="Arial" charset="0"/>
              </a:rPr>
              <a:t>disjoint sets</a:t>
            </a:r>
          </a:p>
          <a:p>
            <a:pPr lvl="1"/>
            <a:r>
              <a:rPr lang="en-US" altLang="en-US" dirty="0" smtClean="0">
                <a:latin typeface="Arial" charset="0"/>
                <a:cs typeface="Arial" charset="0"/>
              </a:rPr>
              <a:t>Consider </a:t>
            </a:r>
            <a:r>
              <a:rPr lang="en-US" altLang="en-US" dirty="0">
                <a:latin typeface="Arial" charset="0"/>
                <a:cs typeface="Arial" charset="0"/>
              </a:rPr>
              <a:t>edges in the same connected sub-graph as forming a </a:t>
            </a:r>
            <a:r>
              <a:rPr lang="en-US" altLang="en-US" dirty="0" smtClean="0">
                <a:latin typeface="Arial" charset="0"/>
                <a:cs typeface="Arial" charset="0"/>
              </a:rPr>
              <a:t>set</a:t>
            </a:r>
          </a:p>
          <a:p>
            <a:pPr lvl="1"/>
            <a:r>
              <a:rPr lang="en-US" altLang="en-US" dirty="0" smtClean="0">
                <a:latin typeface="Arial" charset="0"/>
                <a:cs typeface="Arial" charset="0"/>
              </a:rPr>
              <a:t>If the vertices of the next edge are in different sets, take the union of the two sets</a:t>
            </a:r>
          </a:p>
        </p:txBody>
      </p:sp>
      <p:pic>
        <p:nvPicPr>
          <p:cNvPr id="5" name="Picture 29" descr="C:\Users\dwharder\Desktop\a6.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86555" y="3790279"/>
            <a:ext cx="3241829" cy="302692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755576" y="3707740"/>
            <a:ext cx="2262222" cy="369332"/>
          </a:xfrm>
          <a:prstGeom prst="rect">
            <a:avLst/>
          </a:prstGeom>
          <a:noFill/>
        </p:spPr>
        <p:txBody>
          <a:bodyPr wrap="none" rtlCol="0">
            <a:spAutoFit/>
          </a:bodyPr>
          <a:lstStyle/>
          <a:p>
            <a:r>
              <a:rPr lang="en-CA" dirty="0" smtClean="0"/>
              <a:t>{B, C, </a:t>
            </a:r>
            <a:r>
              <a:rPr lang="en-CA" dirty="0" smtClean="0">
                <a:solidFill>
                  <a:srgbClr val="FF0000"/>
                </a:solidFill>
              </a:rPr>
              <a:t>E</a:t>
            </a:r>
            <a:r>
              <a:rPr lang="en-CA" dirty="0" smtClean="0"/>
              <a:t>}, {F, G, </a:t>
            </a:r>
            <a:r>
              <a:rPr lang="en-CA" dirty="0" smtClean="0">
                <a:solidFill>
                  <a:srgbClr val="FF0000"/>
                </a:solidFill>
              </a:rPr>
              <a:t>H</a:t>
            </a:r>
            <a:r>
              <a:rPr lang="en-CA" dirty="0" smtClean="0"/>
              <a:t>, I}</a:t>
            </a:r>
            <a:endParaRPr lang="en-CA" dirty="0"/>
          </a:p>
        </p:txBody>
      </p:sp>
      <p:sp>
        <p:nvSpPr>
          <p:cNvPr id="7" name="TextBox 6"/>
          <p:cNvSpPr txBox="1"/>
          <p:nvPr/>
        </p:nvSpPr>
        <p:spPr>
          <a:xfrm>
            <a:off x="4407882" y="3707740"/>
            <a:ext cx="2108334" cy="369332"/>
          </a:xfrm>
          <a:prstGeom prst="rect">
            <a:avLst/>
          </a:prstGeom>
          <a:noFill/>
        </p:spPr>
        <p:txBody>
          <a:bodyPr wrap="none" rtlCol="0">
            <a:spAutoFit/>
          </a:bodyPr>
          <a:lstStyle/>
          <a:p>
            <a:r>
              <a:rPr lang="en-CA" dirty="0" smtClean="0"/>
              <a:t>{B, C, E, F, G, H, I}</a:t>
            </a:r>
            <a:endParaRPr lang="en-CA" dirty="0"/>
          </a:p>
        </p:txBody>
      </p:sp>
      <p:sp>
        <p:nvSpPr>
          <p:cNvPr id="10" name="TextBox 9"/>
          <p:cNvSpPr txBox="1"/>
          <p:nvPr/>
        </p:nvSpPr>
        <p:spPr>
          <a:xfrm>
            <a:off x="107504" y="3275692"/>
            <a:ext cx="1967205" cy="369332"/>
          </a:xfrm>
          <a:prstGeom prst="rect">
            <a:avLst/>
          </a:prstGeom>
          <a:noFill/>
        </p:spPr>
        <p:txBody>
          <a:bodyPr wrap="none" rtlCol="0">
            <a:spAutoFit/>
          </a:bodyPr>
          <a:lstStyle/>
          <a:p>
            <a:r>
              <a:rPr lang="en-CA" dirty="0" smtClean="0"/>
              <a:t>Add edge (E, H)?</a:t>
            </a:r>
            <a:endParaRPr lang="en-CA" dirty="0"/>
          </a:p>
        </p:txBody>
      </p:sp>
      <p:cxnSp>
        <p:nvCxnSpPr>
          <p:cNvPr id="6" name="Straight Arrow Connector 5"/>
          <p:cNvCxnSpPr/>
          <p:nvPr/>
        </p:nvCxnSpPr>
        <p:spPr>
          <a:xfrm>
            <a:off x="4283968" y="5302503"/>
            <a:ext cx="1078651" cy="1239"/>
          </a:xfrm>
          <a:prstGeom prst="straightConnector1">
            <a:avLst/>
          </a:prstGeom>
          <a:ln w="38100">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69730406"/>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8" descr="C:\Users\dwharder\Desktop\a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86555" y="3786450"/>
            <a:ext cx="3241829" cy="3026926"/>
          </a:xfrm>
          <a:prstGeom prst="rect">
            <a:avLst/>
          </a:prstGeom>
          <a:noFill/>
          <a:extLst>
            <a:ext uri="{909E8E84-426E-40DD-AFC4-6F175D3DCCD1}">
              <a14:hiddenFill xmlns:a14="http://schemas.microsoft.com/office/drawing/2010/main">
                <a:solidFill>
                  <a:srgbClr val="FFFFFF"/>
                </a:solidFill>
              </a14:hiddenFill>
            </a:ext>
          </a:extLst>
        </p:spPr>
      </p:pic>
      <p:sp>
        <p:nvSpPr>
          <p:cNvPr id="10242" name="Rectangle 2"/>
          <p:cNvSpPr>
            <a:spLocks noGrp="1" noChangeArrowheads="1"/>
          </p:cNvSpPr>
          <p:nvPr>
            <p:ph type="title"/>
          </p:nvPr>
        </p:nvSpPr>
        <p:spPr/>
        <p:txBody>
          <a:bodyPr/>
          <a:lstStyle/>
          <a:p>
            <a:r>
              <a:rPr lang="en-US" altLang="en-US" dirty="0" smtClean="0">
                <a:latin typeface="Arial" charset="0"/>
                <a:cs typeface="Arial" charset="0"/>
              </a:rPr>
              <a:t>Analysis</a:t>
            </a:r>
          </a:p>
        </p:txBody>
      </p:sp>
      <p:sp>
        <p:nvSpPr>
          <p:cNvPr id="10243" name="Rectangle 3"/>
          <p:cNvSpPr>
            <a:spLocks noGrp="1" noChangeArrowheads="1"/>
          </p:cNvSpPr>
          <p:nvPr>
            <p:ph type="body" idx="1"/>
          </p:nvPr>
        </p:nvSpPr>
        <p:spPr/>
        <p:txBody>
          <a:bodyPr/>
          <a:lstStyle/>
          <a:p>
            <a:pPr>
              <a:buNone/>
            </a:pPr>
            <a:r>
              <a:rPr lang="en-US" altLang="en-US" dirty="0" smtClean="0">
                <a:latin typeface="Arial" charset="0"/>
                <a:cs typeface="Arial" charset="0"/>
              </a:rPr>
              <a:t>	Instead, we could use </a:t>
            </a:r>
            <a:r>
              <a:rPr lang="en-US" altLang="en-US" dirty="0">
                <a:latin typeface="Arial" charset="0"/>
                <a:cs typeface="Arial" charset="0"/>
              </a:rPr>
              <a:t>disjoint sets</a:t>
            </a:r>
          </a:p>
          <a:p>
            <a:pPr lvl="1"/>
            <a:r>
              <a:rPr lang="en-US" altLang="en-US" dirty="0" smtClean="0">
                <a:latin typeface="Arial" charset="0"/>
                <a:cs typeface="Arial" charset="0"/>
              </a:rPr>
              <a:t>Consider </a:t>
            </a:r>
            <a:r>
              <a:rPr lang="en-US" altLang="en-US" dirty="0">
                <a:latin typeface="Arial" charset="0"/>
                <a:cs typeface="Arial" charset="0"/>
              </a:rPr>
              <a:t>edges in the same connected sub-graph as forming a </a:t>
            </a:r>
            <a:r>
              <a:rPr lang="en-US" altLang="en-US" dirty="0" smtClean="0">
                <a:latin typeface="Arial" charset="0"/>
                <a:cs typeface="Arial" charset="0"/>
              </a:rPr>
              <a:t>set</a:t>
            </a:r>
          </a:p>
          <a:p>
            <a:pPr lvl="1"/>
            <a:r>
              <a:rPr lang="en-US" altLang="en-US" dirty="0" smtClean="0">
                <a:latin typeface="Arial" charset="0"/>
                <a:cs typeface="Arial" charset="0"/>
              </a:rPr>
              <a:t>If the vertices of the next edge are in different sets, take the union of the two sets</a:t>
            </a:r>
          </a:p>
          <a:p>
            <a:pPr lvl="1"/>
            <a:r>
              <a:rPr lang="en-US" altLang="en-US" dirty="0" smtClean="0">
                <a:latin typeface="Arial" charset="0"/>
                <a:cs typeface="Arial" charset="0"/>
              </a:rPr>
              <a:t>Do not add an edge if both vertices are in the same set</a:t>
            </a:r>
          </a:p>
        </p:txBody>
      </p:sp>
      <p:pic>
        <p:nvPicPr>
          <p:cNvPr id="10" name="Picture 30" descr="C:\Users\dwharder\Desktop\a5.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1600" y="3789040"/>
            <a:ext cx="3241829" cy="3026926"/>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755576" y="3707740"/>
            <a:ext cx="2262222" cy="369332"/>
          </a:xfrm>
          <a:prstGeom prst="rect">
            <a:avLst/>
          </a:prstGeom>
          <a:noFill/>
        </p:spPr>
        <p:txBody>
          <a:bodyPr wrap="none" rtlCol="0">
            <a:spAutoFit/>
          </a:bodyPr>
          <a:lstStyle/>
          <a:p>
            <a:r>
              <a:rPr lang="en-CA" dirty="0" smtClean="0"/>
              <a:t>{B, C, E}, {F, G, H, I}</a:t>
            </a:r>
            <a:endParaRPr lang="en-CA" dirty="0"/>
          </a:p>
        </p:txBody>
      </p:sp>
      <p:sp>
        <p:nvSpPr>
          <p:cNvPr id="12" name="TextBox 11"/>
          <p:cNvSpPr txBox="1"/>
          <p:nvPr/>
        </p:nvSpPr>
        <p:spPr>
          <a:xfrm>
            <a:off x="4407882" y="3707740"/>
            <a:ext cx="2108334" cy="369332"/>
          </a:xfrm>
          <a:prstGeom prst="rect">
            <a:avLst/>
          </a:prstGeom>
          <a:noFill/>
        </p:spPr>
        <p:txBody>
          <a:bodyPr wrap="none" rtlCol="0">
            <a:spAutoFit/>
          </a:bodyPr>
          <a:lstStyle/>
          <a:p>
            <a:r>
              <a:rPr lang="en-CA" dirty="0" smtClean="0"/>
              <a:t>{</a:t>
            </a:r>
            <a:r>
              <a:rPr lang="en-CA" dirty="0" smtClean="0">
                <a:solidFill>
                  <a:srgbClr val="FF0000"/>
                </a:solidFill>
              </a:rPr>
              <a:t>B</a:t>
            </a:r>
            <a:r>
              <a:rPr lang="en-CA" dirty="0" smtClean="0"/>
              <a:t>, </a:t>
            </a:r>
            <a:r>
              <a:rPr lang="en-CA" dirty="0" smtClean="0">
                <a:solidFill>
                  <a:srgbClr val="FF0000"/>
                </a:solidFill>
              </a:rPr>
              <a:t>C</a:t>
            </a:r>
            <a:r>
              <a:rPr lang="en-CA" dirty="0" smtClean="0"/>
              <a:t>, E, F, G, H, I}</a:t>
            </a:r>
            <a:endParaRPr lang="en-CA" dirty="0"/>
          </a:p>
        </p:txBody>
      </p:sp>
      <p:sp>
        <p:nvSpPr>
          <p:cNvPr id="13" name="TextBox 12"/>
          <p:cNvSpPr txBox="1"/>
          <p:nvPr/>
        </p:nvSpPr>
        <p:spPr>
          <a:xfrm>
            <a:off x="107504" y="3275692"/>
            <a:ext cx="1967205" cy="369332"/>
          </a:xfrm>
          <a:prstGeom prst="rect">
            <a:avLst/>
          </a:prstGeom>
          <a:noFill/>
        </p:spPr>
        <p:txBody>
          <a:bodyPr wrap="none" rtlCol="0">
            <a:spAutoFit/>
          </a:bodyPr>
          <a:lstStyle/>
          <a:p>
            <a:r>
              <a:rPr lang="en-CA" dirty="0" smtClean="0"/>
              <a:t>Add edge (E, H)?</a:t>
            </a:r>
            <a:endParaRPr lang="en-CA" dirty="0"/>
          </a:p>
        </p:txBody>
      </p:sp>
    </p:spTree>
    <p:extLst>
      <p:ext uri="{BB962C8B-B14F-4D97-AF65-F5344CB8AC3E}">
        <p14:creationId xmlns:p14="http://schemas.microsoft.com/office/powerpoint/2010/main" val="1497929582"/>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altLang="en-US" dirty="0" smtClean="0">
                <a:latin typeface="Arial" charset="0"/>
                <a:cs typeface="Arial" charset="0"/>
              </a:rPr>
              <a:t>Analysis</a:t>
            </a:r>
          </a:p>
        </p:txBody>
      </p:sp>
      <p:sp>
        <p:nvSpPr>
          <p:cNvPr id="10243"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The disjoint set data structure has the following average run-times:</a:t>
            </a:r>
          </a:p>
          <a:p>
            <a:pPr lvl="1"/>
            <a:r>
              <a:rPr lang="en-US" altLang="en-US" dirty="0" smtClean="0">
                <a:latin typeface="Arial" charset="0"/>
                <a:cs typeface="Arial" charset="0"/>
              </a:rPr>
              <a:t>Checking if two vertices are in the same set is </a:t>
            </a:r>
            <a:r>
              <a:rPr lang="en-US" altLang="en-US" dirty="0" smtClean="0">
                <a:latin typeface="Symbol" panose="05050102010706020507" pitchFamily="18" charset="2"/>
                <a:cs typeface="Times New Roman" panose="02020603050405020304" pitchFamily="18" charset="0"/>
              </a:rPr>
              <a:t>Q</a:t>
            </a:r>
            <a:r>
              <a:rPr lang="en-US" altLang="en-US" dirty="0" smtClean="0">
                <a:latin typeface="Times New Roman" panose="02020603050405020304" pitchFamily="18" charset="0"/>
                <a:cs typeface="Times New Roman" panose="02020603050405020304" pitchFamily="18" charset="0"/>
              </a:rPr>
              <a:t>(</a:t>
            </a:r>
            <a:r>
              <a:rPr lang="en-US" altLang="en-US" dirty="0" smtClean="0">
                <a:latin typeface="Symbol" panose="05050102010706020507" pitchFamily="18" charset="2"/>
                <a:cs typeface="Times New Roman" panose="02020603050405020304" pitchFamily="18" charset="0"/>
              </a:rPr>
              <a:t>a</a:t>
            </a:r>
            <a:r>
              <a:rPr lang="en-US" altLang="en-US" dirty="0" smtClean="0">
                <a:latin typeface="Times New Roman" panose="02020603050405020304" pitchFamily="18" charset="0"/>
                <a:cs typeface="Times New Roman" panose="02020603050405020304" pitchFamily="18" charset="0"/>
              </a:rPr>
              <a:t>(|</a:t>
            </a:r>
            <a:r>
              <a:rPr lang="en-US" altLang="en-US" i="1" dirty="0" smtClean="0">
                <a:latin typeface="Times New Roman" panose="02020603050405020304" pitchFamily="18" charset="0"/>
                <a:cs typeface="Times New Roman" panose="02020603050405020304" pitchFamily="18" charset="0"/>
              </a:rPr>
              <a:t>V</a:t>
            </a:r>
            <a:r>
              <a:rPr lang="en-US" altLang="en-US" dirty="0" smtClean="0">
                <a:latin typeface="Times New Roman" panose="02020603050405020304" pitchFamily="18" charset="0"/>
                <a:cs typeface="Times New Roman" panose="02020603050405020304" pitchFamily="18" charset="0"/>
              </a:rPr>
              <a:t>|))</a:t>
            </a:r>
            <a:r>
              <a:rPr lang="en-US" altLang="en-US" dirty="0" smtClean="0">
                <a:latin typeface="Arial" charset="0"/>
                <a:cs typeface="Arial" charset="0"/>
              </a:rPr>
              <a:t> </a:t>
            </a:r>
          </a:p>
          <a:p>
            <a:pPr lvl="1"/>
            <a:r>
              <a:rPr lang="en-US" altLang="en-US" dirty="0" smtClean="0">
                <a:latin typeface="Arial" charset="0"/>
                <a:cs typeface="Arial" charset="0"/>
              </a:rPr>
              <a:t>Taking the union of two disjoint sets is </a:t>
            </a:r>
            <a:r>
              <a:rPr lang="en-US" altLang="en-US" dirty="0" smtClean="0">
                <a:latin typeface="Symbol" panose="05050102010706020507" pitchFamily="18" charset="2"/>
                <a:cs typeface="Times New Roman" panose="02020603050405020304" pitchFamily="18" charset="0"/>
              </a:rPr>
              <a:t>Q</a:t>
            </a:r>
            <a:r>
              <a:rPr lang="en-US" altLang="en-US" dirty="0" smtClean="0">
                <a:latin typeface="Times New Roman" panose="02020603050405020304" pitchFamily="18" charset="0"/>
                <a:cs typeface="Times New Roman" panose="02020603050405020304" pitchFamily="18" charset="0"/>
              </a:rPr>
              <a:t>(</a:t>
            </a:r>
            <a:r>
              <a:rPr lang="en-US" altLang="en-US" dirty="0">
                <a:latin typeface="Symbol" panose="05050102010706020507" pitchFamily="18" charset="2"/>
                <a:cs typeface="Times New Roman" panose="02020603050405020304" pitchFamily="18" charset="0"/>
              </a:rPr>
              <a:t>a</a:t>
            </a:r>
            <a:r>
              <a:rPr lang="en-US" altLang="en-US" dirty="0">
                <a:latin typeface="Times New Roman" panose="02020603050405020304" pitchFamily="18" charset="0"/>
                <a:cs typeface="Times New Roman" panose="02020603050405020304" pitchFamily="18" charset="0"/>
              </a:rPr>
              <a:t>(|</a:t>
            </a:r>
            <a:r>
              <a:rPr lang="en-US" altLang="en-US" i="1" dirty="0">
                <a:latin typeface="Times New Roman" panose="02020603050405020304" pitchFamily="18" charset="0"/>
                <a:cs typeface="Times New Roman" panose="02020603050405020304" pitchFamily="18" charset="0"/>
              </a:rPr>
              <a:t>V</a:t>
            </a:r>
            <a:r>
              <a:rPr lang="en-US" altLang="en-US" dirty="0">
                <a:latin typeface="Times New Roman" panose="02020603050405020304" pitchFamily="18" charset="0"/>
                <a:cs typeface="Times New Roman" panose="02020603050405020304" pitchFamily="18" charset="0"/>
              </a:rPr>
              <a:t>|)</a:t>
            </a:r>
            <a:r>
              <a:rPr lang="en-US" altLang="en-US" dirty="0" smtClean="0">
                <a:latin typeface="Times New Roman" panose="02020603050405020304" pitchFamily="18" charset="0"/>
                <a:cs typeface="Times New Roman" panose="02020603050405020304" pitchFamily="18" charset="0"/>
              </a:rPr>
              <a:t>)</a:t>
            </a:r>
            <a:r>
              <a:rPr lang="en-US" altLang="en-US" dirty="0" smtClean="0">
                <a:latin typeface="Arial" charset="0"/>
                <a:cs typeface="Arial" charset="0"/>
              </a:rPr>
              <a:t> </a:t>
            </a:r>
          </a:p>
          <a:p>
            <a:pPr lvl="1"/>
            <a:r>
              <a:rPr lang="en-US" altLang="en-US" dirty="0" smtClean="0">
                <a:latin typeface="Arial" charset="0"/>
                <a:cs typeface="Arial" charset="0"/>
              </a:rPr>
              <a:t>For all possible sizes of </a:t>
            </a:r>
            <a:r>
              <a:rPr lang="en-US" altLang="en-US" dirty="0">
                <a:latin typeface="Times New Roman" panose="02020603050405020304" pitchFamily="18" charset="0"/>
                <a:cs typeface="Times New Roman" panose="02020603050405020304" pitchFamily="18" charset="0"/>
              </a:rPr>
              <a:t>|</a:t>
            </a:r>
            <a:r>
              <a:rPr lang="en-US" altLang="en-US" i="1" dirty="0">
                <a:latin typeface="Times New Roman" panose="02020603050405020304" pitchFamily="18" charset="0"/>
                <a:cs typeface="Times New Roman" panose="02020603050405020304" pitchFamily="18" charset="0"/>
              </a:rPr>
              <a:t>V</a:t>
            </a:r>
            <a:r>
              <a:rPr lang="en-US" altLang="en-US" dirty="0" smtClean="0">
                <a:latin typeface="Times New Roman" panose="02020603050405020304" pitchFamily="18" charset="0"/>
                <a:cs typeface="Times New Roman" panose="02020603050405020304" pitchFamily="18" charset="0"/>
              </a:rPr>
              <a:t>|</a:t>
            </a:r>
            <a:r>
              <a:rPr lang="en-US" altLang="en-US" dirty="0" smtClean="0">
                <a:latin typeface="Arial" charset="0"/>
                <a:cs typeface="Arial" charset="0"/>
              </a:rPr>
              <a:t>, </a:t>
            </a:r>
            <a:r>
              <a:rPr lang="en-US" altLang="en-US" dirty="0">
                <a:latin typeface="Symbol" panose="05050102010706020507" pitchFamily="18" charset="2"/>
                <a:cs typeface="Times New Roman" panose="02020603050405020304" pitchFamily="18" charset="0"/>
              </a:rPr>
              <a:t>a</a:t>
            </a:r>
            <a:r>
              <a:rPr lang="en-US" altLang="en-US" dirty="0">
                <a:latin typeface="Times New Roman" panose="02020603050405020304" pitchFamily="18" charset="0"/>
                <a:cs typeface="Times New Roman" panose="02020603050405020304" pitchFamily="18" charset="0"/>
              </a:rPr>
              <a:t>(|</a:t>
            </a:r>
            <a:r>
              <a:rPr lang="en-US" altLang="en-US" i="1" dirty="0">
                <a:latin typeface="Times New Roman" panose="02020603050405020304" pitchFamily="18" charset="0"/>
                <a:cs typeface="Times New Roman" panose="02020603050405020304" pitchFamily="18" charset="0"/>
              </a:rPr>
              <a:t>V</a:t>
            </a:r>
            <a:r>
              <a:rPr lang="en-US" altLang="en-US" dirty="0" smtClean="0">
                <a:latin typeface="Times New Roman" panose="02020603050405020304" pitchFamily="18" charset="0"/>
                <a:cs typeface="Times New Roman" panose="02020603050405020304" pitchFamily="18" charset="0"/>
              </a:rPr>
              <a:t>|) = </a:t>
            </a:r>
            <a:r>
              <a:rPr lang="en-US" altLang="en-US" dirty="0" smtClean="0">
                <a:latin typeface="Symbol" panose="05050102010706020507" pitchFamily="18" charset="2"/>
                <a:cs typeface="Times New Roman" panose="02020603050405020304" pitchFamily="18" charset="0"/>
              </a:rPr>
              <a:t>Q</a:t>
            </a:r>
            <a:r>
              <a:rPr lang="en-US" altLang="en-US" dirty="0" smtClean="0">
                <a:latin typeface="Times New Roman" panose="02020603050405020304" pitchFamily="18" charset="0"/>
                <a:cs typeface="Times New Roman" panose="02020603050405020304" pitchFamily="18" charset="0"/>
              </a:rPr>
              <a:t>(1)</a:t>
            </a:r>
            <a:endParaRPr lang="en-US" altLang="en-US" dirty="0">
              <a:latin typeface="Arial" charset="0"/>
              <a:cs typeface="Arial" charset="0"/>
            </a:endParaRPr>
          </a:p>
          <a:p>
            <a:pPr lvl="1"/>
            <a:endParaRPr lang="en-US" altLang="en-US" dirty="0" smtClean="0">
              <a:latin typeface="Arial" charset="0"/>
              <a:cs typeface="Arial" charset="0"/>
            </a:endParaRPr>
          </a:p>
        </p:txBody>
      </p:sp>
    </p:spTree>
    <p:extLst>
      <p:ext uri="{BB962C8B-B14F-4D97-AF65-F5344CB8AC3E}">
        <p14:creationId xmlns:p14="http://schemas.microsoft.com/office/powerpoint/2010/main" val="2659080503"/>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altLang="en-US" dirty="0" smtClean="0">
                <a:latin typeface="Arial" charset="0"/>
                <a:cs typeface="Arial" charset="0"/>
              </a:rPr>
              <a:t>Analysis</a:t>
            </a:r>
          </a:p>
        </p:txBody>
      </p:sp>
      <p:sp>
        <p:nvSpPr>
          <p:cNvPr id="10243" name="Rectangle 3"/>
          <p:cNvSpPr>
            <a:spLocks noGrp="1" noChangeArrowheads="1"/>
          </p:cNvSpPr>
          <p:nvPr>
            <p:ph type="body" idx="1"/>
          </p:nvPr>
        </p:nvSpPr>
        <p:spPr>
          <a:xfrm>
            <a:off x="457200" y="1600200"/>
            <a:ext cx="8363272" cy="4525963"/>
          </a:xfrm>
        </p:spPr>
        <p:txBody>
          <a:bodyPr/>
          <a:lstStyle/>
          <a:p>
            <a:pPr>
              <a:buNone/>
            </a:pPr>
            <a:r>
              <a:rPr lang="en-US" altLang="en-US" dirty="0" smtClean="0">
                <a:latin typeface="Arial" charset="0"/>
                <a:cs typeface="Arial" charset="0"/>
              </a:rPr>
              <a:t>	Thus, checking and building the minimum spanning tree is now </a:t>
            </a:r>
            <a:r>
              <a:rPr lang="en-US" altLang="en-US" dirty="0">
                <a:latin typeface="Symbol" panose="05050102010706020507" pitchFamily="18" charset="2"/>
                <a:cs typeface="Times New Roman" panose="02020603050405020304" pitchFamily="18" charset="0"/>
              </a:rPr>
              <a:t>O</a:t>
            </a:r>
            <a:r>
              <a:rPr lang="en-US" altLang="en-US" dirty="0">
                <a:latin typeface="Times New Roman" panose="02020603050405020304" pitchFamily="18" charset="0"/>
                <a:cs typeface="Times New Roman" panose="02020603050405020304" pitchFamily="18" charset="0"/>
              </a:rPr>
              <a:t>(|</a:t>
            </a:r>
            <a:r>
              <a:rPr lang="en-US" altLang="en-US" i="1" dirty="0">
                <a:latin typeface="Times New Roman" panose="02020603050405020304" pitchFamily="18" charset="0"/>
                <a:cs typeface="Times New Roman" panose="02020603050405020304" pitchFamily="18" charset="0"/>
              </a:rPr>
              <a:t>E</a:t>
            </a:r>
            <a:r>
              <a:rPr lang="en-US" altLang="en-US" dirty="0">
                <a:latin typeface="Times New Roman" panose="02020603050405020304" pitchFamily="18" charset="0"/>
                <a:cs typeface="Times New Roman" panose="02020603050405020304" pitchFamily="18" charset="0"/>
              </a:rPr>
              <a:t>|)</a:t>
            </a:r>
            <a:endParaRPr lang="en-US" altLang="en-US" dirty="0" smtClean="0">
              <a:latin typeface="Arial" charset="0"/>
              <a:cs typeface="Arial" charset="0"/>
            </a:endParaRPr>
          </a:p>
          <a:p>
            <a:pPr lvl="1"/>
            <a:endParaRPr lang="en-US" altLang="en-US" dirty="0" smtClean="0">
              <a:latin typeface="Arial" charset="0"/>
              <a:cs typeface="Arial" charset="0"/>
            </a:endParaRPr>
          </a:p>
          <a:p>
            <a:pPr marL="355600" indent="-355600">
              <a:buNone/>
            </a:pPr>
            <a:r>
              <a:rPr lang="en-US" altLang="en-US" dirty="0" smtClean="0">
                <a:latin typeface="Arial" charset="0"/>
                <a:cs typeface="Arial" charset="0"/>
              </a:rPr>
              <a:t>	The dominant time is now the time required to sort the edges:</a:t>
            </a:r>
          </a:p>
          <a:p>
            <a:pPr lvl="1"/>
            <a:r>
              <a:rPr lang="en-US" altLang="en-US" dirty="0" smtClean="0">
                <a:latin typeface="Arial" charset="0"/>
                <a:cs typeface="Arial" charset="0"/>
              </a:rPr>
              <a:t>Using quicksort, the run-time is </a:t>
            </a:r>
            <a:r>
              <a:rPr lang="en-US" altLang="en-US" dirty="0" smtClean="0">
                <a:latin typeface="Symbol" panose="05050102010706020507" pitchFamily="18" charset="2"/>
                <a:cs typeface="Times New Roman" panose="02020603050405020304" pitchFamily="18" charset="0"/>
              </a:rPr>
              <a:t>O</a:t>
            </a:r>
            <a:r>
              <a:rPr lang="en-US" altLang="en-US" dirty="0" smtClean="0">
                <a:latin typeface="Times New Roman" panose="02020603050405020304" pitchFamily="18" charset="0"/>
                <a:cs typeface="Times New Roman" panose="02020603050405020304" pitchFamily="18" charset="0"/>
              </a:rPr>
              <a:t>(|</a:t>
            </a:r>
            <a:r>
              <a:rPr lang="en-US" altLang="en-US" i="1" dirty="0">
                <a:latin typeface="Times New Roman" panose="02020603050405020304" pitchFamily="18" charset="0"/>
                <a:cs typeface="Times New Roman" panose="02020603050405020304" pitchFamily="18" charset="0"/>
              </a:rPr>
              <a:t>E</a:t>
            </a:r>
            <a:r>
              <a:rPr lang="en-US" altLang="en-US" dirty="0" smtClean="0">
                <a:latin typeface="Times New Roman" panose="02020603050405020304" pitchFamily="18" charset="0"/>
                <a:cs typeface="Times New Roman" panose="02020603050405020304" pitchFamily="18" charset="0"/>
              </a:rPr>
              <a:t>| </a:t>
            </a:r>
            <a:r>
              <a:rPr lang="en-US" altLang="en-US" dirty="0" err="1" smtClean="0">
                <a:latin typeface="Times New Roman" panose="02020603050405020304" pitchFamily="18" charset="0"/>
                <a:cs typeface="Times New Roman" panose="02020603050405020304" pitchFamily="18" charset="0"/>
              </a:rPr>
              <a:t>ln</a:t>
            </a:r>
            <a:r>
              <a:rPr lang="en-US" altLang="en-US" dirty="0" smtClean="0">
                <a:latin typeface="Times New Roman" panose="02020603050405020304" pitchFamily="18" charset="0"/>
                <a:cs typeface="Times New Roman" panose="02020603050405020304" pitchFamily="18" charset="0"/>
              </a:rPr>
              <a:t>(</a:t>
            </a:r>
            <a:r>
              <a:rPr lang="en-US" altLang="en-US" dirty="0">
                <a:latin typeface="Times New Roman" panose="02020603050405020304" pitchFamily="18" charset="0"/>
                <a:cs typeface="Times New Roman" panose="02020603050405020304" pitchFamily="18" charset="0"/>
              </a:rPr>
              <a:t>|</a:t>
            </a:r>
            <a:r>
              <a:rPr lang="en-US" altLang="en-US" i="1" dirty="0">
                <a:latin typeface="Times New Roman" panose="02020603050405020304" pitchFamily="18" charset="0"/>
                <a:cs typeface="Times New Roman" panose="02020603050405020304" pitchFamily="18" charset="0"/>
              </a:rPr>
              <a:t>E</a:t>
            </a:r>
            <a:r>
              <a:rPr lang="en-US" altLang="en-US" dirty="0" smtClean="0">
                <a:latin typeface="Times New Roman" panose="02020603050405020304" pitchFamily="18" charset="0"/>
                <a:cs typeface="Times New Roman" panose="02020603050405020304" pitchFamily="18" charset="0"/>
              </a:rPr>
              <a:t>|)) = </a:t>
            </a:r>
            <a:r>
              <a:rPr lang="en-US" altLang="en-US" dirty="0">
                <a:latin typeface="Symbol" panose="05050102010706020507" pitchFamily="18" charset="2"/>
                <a:cs typeface="Times New Roman" panose="02020603050405020304" pitchFamily="18" charset="0"/>
              </a:rPr>
              <a:t>O</a:t>
            </a:r>
            <a:r>
              <a:rPr lang="en-US" altLang="en-US" dirty="0">
                <a:latin typeface="Times New Roman" panose="02020603050405020304" pitchFamily="18" charset="0"/>
                <a:cs typeface="Times New Roman" panose="02020603050405020304" pitchFamily="18" charset="0"/>
              </a:rPr>
              <a:t>(|</a:t>
            </a:r>
            <a:r>
              <a:rPr lang="en-US" altLang="en-US" i="1" dirty="0">
                <a:latin typeface="Times New Roman" panose="02020603050405020304" pitchFamily="18" charset="0"/>
                <a:cs typeface="Times New Roman" panose="02020603050405020304" pitchFamily="18" charset="0"/>
              </a:rPr>
              <a:t>E</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ln</a:t>
            </a:r>
            <a:r>
              <a:rPr lang="en-US" altLang="en-US" dirty="0" smtClean="0">
                <a:latin typeface="Times New Roman" panose="02020603050405020304" pitchFamily="18" charset="0"/>
                <a:cs typeface="Times New Roman" panose="02020603050405020304" pitchFamily="18" charset="0"/>
              </a:rPr>
              <a:t>(|</a:t>
            </a:r>
            <a:r>
              <a:rPr lang="en-US" altLang="en-US" i="1" dirty="0" smtClean="0">
                <a:latin typeface="Times New Roman" panose="02020603050405020304" pitchFamily="18" charset="0"/>
                <a:cs typeface="Times New Roman" panose="02020603050405020304" pitchFamily="18" charset="0"/>
              </a:rPr>
              <a:t>V</a:t>
            </a:r>
            <a:r>
              <a:rPr lang="en-US" altLang="en-US" dirty="0" smtClean="0">
                <a:latin typeface="Times New Roman" panose="02020603050405020304" pitchFamily="18" charset="0"/>
                <a:cs typeface="Times New Roman" panose="02020603050405020304" pitchFamily="18" charset="0"/>
              </a:rPr>
              <a:t>|))</a:t>
            </a:r>
            <a:endParaRPr lang="en-US" altLang="en-US" dirty="0">
              <a:latin typeface="Arial" charset="0"/>
              <a:cs typeface="Arial" charset="0"/>
            </a:endParaRPr>
          </a:p>
          <a:p>
            <a:pPr lvl="1"/>
            <a:r>
              <a:rPr lang="en-US" altLang="en-US" dirty="0" smtClean="0">
                <a:latin typeface="Arial" charset="0"/>
                <a:cs typeface="Arial" charset="0"/>
              </a:rPr>
              <a:t>If there is an efficient </a:t>
            </a:r>
            <a:r>
              <a:rPr lang="en-US" altLang="en-US" dirty="0" smtClean="0">
                <a:latin typeface="Symbol" panose="05050102010706020507" pitchFamily="18" charset="2"/>
                <a:cs typeface="Times New Roman" panose="02020603050405020304" pitchFamily="18" charset="0"/>
              </a:rPr>
              <a:t>Q</a:t>
            </a:r>
            <a:r>
              <a:rPr lang="en-US" altLang="en-US" dirty="0" smtClean="0">
                <a:latin typeface="Times New Roman" panose="02020603050405020304" pitchFamily="18" charset="0"/>
                <a:cs typeface="Times New Roman" panose="02020603050405020304" pitchFamily="18" charset="0"/>
              </a:rPr>
              <a:t>(|</a:t>
            </a:r>
            <a:r>
              <a:rPr lang="en-US" altLang="en-US" i="1" dirty="0">
                <a:latin typeface="Times New Roman" panose="02020603050405020304" pitchFamily="18" charset="0"/>
                <a:cs typeface="Times New Roman" panose="02020603050405020304" pitchFamily="18" charset="0"/>
              </a:rPr>
              <a:t>E</a:t>
            </a:r>
            <a:r>
              <a:rPr lang="en-US" altLang="en-US" dirty="0" smtClean="0">
                <a:latin typeface="Times New Roman" panose="02020603050405020304" pitchFamily="18" charset="0"/>
                <a:cs typeface="Times New Roman" panose="02020603050405020304" pitchFamily="18" charset="0"/>
              </a:rPr>
              <a:t>|) </a:t>
            </a:r>
            <a:r>
              <a:rPr lang="en-US" altLang="en-US" dirty="0" smtClean="0">
                <a:latin typeface="Arial" charset="0"/>
                <a:cs typeface="Arial" charset="0"/>
              </a:rPr>
              <a:t>sorting algorithm, the run-time is then </a:t>
            </a:r>
            <a:r>
              <a:rPr lang="en-US" altLang="en-US" dirty="0">
                <a:latin typeface="Symbol" panose="05050102010706020507" pitchFamily="18" charset="2"/>
                <a:cs typeface="Times New Roman" panose="02020603050405020304" pitchFamily="18" charset="0"/>
              </a:rPr>
              <a:t>Q</a:t>
            </a:r>
            <a:r>
              <a:rPr lang="en-US" altLang="en-US" dirty="0">
                <a:latin typeface="Times New Roman" panose="02020603050405020304" pitchFamily="18" charset="0"/>
                <a:cs typeface="Times New Roman" panose="02020603050405020304" pitchFamily="18" charset="0"/>
              </a:rPr>
              <a:t>(|</a:t>
            </a:r>
            <a:r>
              <a:rPr lang="en-US" altLang="en-US" i="1" dirty="0">
                <a:latin typeface="Times New Roman" panose="02020603050405020304" pitchFamily="18" charset="0"/>
                <a:cs typeface="Times New Roman" panose="02020603050405020304" pitchFamily="18" charset="0"/>
              </a:rPr>
              <a:t>E</a:t>
            </a:r>
            <a:r>
              <a:rPr lang="en-US" altLang="en-US" dirty="0" smtClean="0">
                <a:latin typeface="Times New Roman" panose="02020603050405020304" pitchFamily="18" charset="0"/>
                <a:cs typeface="Times New Roman" panose="02020603050405020304" pitchFamily="18" charset="0"/>
              </a:rPr>
              <a:t>|)</a:t>
            </a:r>
            <a:endParaRPr lang="en-US" altLang="en-US" dirty="0" smtClean="0">
              <a:latin typeface="Arial" charset="0"/>
              <a:cs typeface="Arial" charset="0"/>
            </a:endParaRPr>
          </a:p>
        </p:txBody>
      </p:sp>
    </p:spTree>
    <p:extLst>
      <p:ext uri="{BB962C8B-B14F-4D97-AF65-F5344CB8AC3E}">
        <p14:creationId xmlns:p14="http://schemas.microsoft.com/office/powerpoint/2010/main" val="1009323042"/>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Example</a:t>
            </a:r>
            <a:endParaRPr lang="en-CA" dirty="0"/>
          </a:p>
        </p:txBody>
      </p:sp>
      <p:sp>
        <p:nvSpPr>
          <p:cNvPr id="3" name="Content Placeholder 2"/>
          <p:cNvSpPr>
            <a:spLocks noGrp="1"/>
          </p:cNvSpPr>
          <p:nvPr>
            <p:ph idx="1"/>
          </p:nvPr>
        </p:nvSpPr>
        <p:spPr/>
        <p:txBody>
          <a:bodyPr/>
          <a:lstStyle/>
          <a:p>
            <a:pPr marL="355600" indent="-355600">
              <a:buNone/>
            </a:pPr>
            <a:r>
              <a:rPr lang="en-CA" dirty="0"/>
              <a:t>	</a:t>
            </a:r>
            <a:r>
              <a:rPr lang="en-CA" dirty="0" smtClean="0"/>
              <a:t>Going through the example again with disjoint sets</a:t>
            </a:r>
            <a:endParaRPr lang="en-CA" dirty="0"/>
          </a:p>
        </p:txBody>
      </p:sp>
    </p:spTree>
    <p:extLst>
      <p:ext uri="{BB962C8B-B14F-4D97-AF65-F5344CB8AC3E}">
        <p14:creationId xmlns:p14="http://schemas.microsoft.com/office/powerpoint/2010/main" val="136114263"/>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en-US" dirty="0">
                <a:latin typeface="Arial" charset="0"/>
                <a:cs typeface="Arial" charset="0"/>
              </a:rPr>
              <a:t>Example</a:t>
            </a:r>
            <a:endParaRPr lang="en-US" altLang="en-US" dirty="0" smtClean="0">
              <a:latin typeface="Arial" charset="0"/>
              <a:cs typeface="Arial" charset="0"/>
            </a:endParaRPr>
          </a:p>
        </p:txBody>
      </p:sp>
      <p:sp>
        <p:nvSpPr>
          <p:cNvPr id="7171"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We start with twelve singletons</a:t>
            </a:r>
          </a:p>
        </p:txBody>
      </p:sp>
      <p:pic>
        <p:nvPicPr>
          <p:cNvPr id="8" name="Picture 2" descr="C:\Users\dwharder\Desktop\a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712" y="2345426"/>
            <a:ext cx="4322439" cy="403590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7375931" y="671691"/>
            <a:ext cx="813043" cy="6186309"/>
          </a:xfrm>
          <a:prstGeom prst="rect">
            <a:avLst/>
          </a:prstGeom>
          <a:noFill/>
        </p:spPr>
        <p:txBody>
          <a:bodyPr wrap="none" rtlCol="0">
            <a:spAutoFit/>
          </a:bodyPr>
          <a:lstStyle/>
          <a:p>
            <a:pPr algn="ctr"/>
            <a:r>
              <a:rPr lang="en-CA" dirty="0" smtClean="0"/>
              <a:t>{C, E}</a:t>
            </a:r>
          </a:p>
          <a:p>
            <a:pPr algn="ctr"/>
            <a:r>
              <a:rPr lang="en-CA" dirty="0" smtClean="0"/>
              <a:t>{H, I}</a:t>
            </a:r>
          </a:p>
          <a:p>
            <a:pPr algn="ctr"/>
            <a:r>
              <a:rPr lang="en-CA" dirty="0" smtClean="0"/>
              <a:t>{G, I}</a:t>
            </a:r>
          </a:p>
          <a:p>
            <a:pPr algn="ctr"/>
            <a:r>
              <a:rPr lang="en-CA" dirty="0" smtClean="0"/>
              <a:t>{F, G}</a:t>
            </a:r>
          </a:p>
          <a:p>
            <a:pPr algn="ctr"/>
            <a:r>
              <a:rPr lang="en-CA" dirty="0" smtClean="0"/>
              <a:t>{B, E}</a:t>
            </a:r>
          </a:p>
          <a:p>
            <a:pPr algn="ctr"/>
            <a:r>
              <a:rPr lang="en-CA" dirty="0" smtClean="0"/>
              <a:t>{E, H}</a:t>
            </a:r>
          </a:p>
          <a:p>
            <a:pPr algn="ctr"/>
            <a:r>
              <a:rPr lang="en-CA" dirty="0" smtClean="0"/>
              <a:t>{B, C}</a:t>
            </a:r>
          </a:p>
          <a:p>
            <a:pPr algn="ctr"/>
            <a:r>
              <a:rPr lang="en-CA" dirty="0" smtClean="0"/>
              <a:t>{H, K}</a:t>
            </a:r>
          </a:p>
          <a:p>
            <a:pPr algn="ctr"/>
            <a:r>
              <a:rPr lang="en-CA" dirty="0" smtClean="0"/>
              <a:t>{H, L}</a:t>
            </a:r>
          </a:p>
          <a:p>
            <a:pPr algn="ctr"/>
            <a:r>
              <a:rPr lang="en-CA" dirty="0" smtClean="0"/>
              <a:t>{D, E}</a:t>
            </a:r>
          </a:p>
          <a:p>
            <a:pPr algn="ctr"/>
            <a:r>
              <a:rPr lang="en-CA" dirty="0" smtClean="0"/>
              <a:t>{G, H}</a:t>
            </a:r>
          </a:p>
          <a:p>
            <a:pPr algn="ctr"/>
            <a:r>
              <a:rPr lang="en-CA" dirty="0" smtClean="0"/>
              <a:t>{I, K}</a:t>
            </a:r>
          </a:p>
          <a:p>
            <a:pPr algn="ctr"/>
            <a:r>
              <a:rPr lang="en-CA" dirty="0" smtClean="0"/>
              <a:t>{B, D}</a:t>
            </a:r>
          </a:p>
          <a:p>
            <a:pPr algn="ctr"/>
            <a:r>
              <a:rPr lang="en-CA" dirty="0" smtClean="0"/>
              <a:t>{D, F}</a:t>
            </a:r>
          </a:p>
          <a:p>
            <a:pPr algn="ctr"/>
            <a:r>
              <a:rPr lang="en-CA" dirty="0" smtClean="0"/>
              <a:t>{E, G}</a:t>
            </a:r>
          </a:p>
          <a:p>
            <a:pPr algn="ctr"/>
            <a:r>
              <a:rPr lang="en-CA" dirty="0" smtClean="0"/>
              <a:t>{K, L}</a:t>
            </a:r>
          </a:p>
          <a:p>
            <a:pPr algn="ctr"/>
            <a:r>
              <a:rPr lang="en-CA" dirty="0" smtClean="0"/>
              <a:t>{J, K}</a:t>
            </a:r>
          </a:p>
          <a:p>
            <a:pPr algn="ctr"/>
            <a:r>
              <a:rPr lang="en-CA" dirty="0" smtClean="0"/>
              <a:t>{J, I}</a:t>
            </a:r>
          </a:p>
          <a:p>
            <a:pPr algn="ctr"/>
            <a:r>
              <a:rPr lang="en-CA" dirty="0" smtClean="0"/>
              <a:t>{J, G}</a:t>
            </a:r>
          </a:p>
          <a:p>
            <a:pPr algn="ctr"/>
            <a:r>
              <a:rPr lang="en-CA" dirty="0" smtClean="0"/>
              <a:t>{A, B}</a:t>
            </a:r>
          </a:p>
          <a:p>
            <a:pPr algn="ctr"/>
            <a:r>
              <a:rPr lang="en-CA" dirty="0" smtClean="0"/>
              <a:t>{A, D}</a:t>
            </a:r>
          </a:p>
          <a:p>
            <a:pPr algn="ctr"/>
            <a:r>
              <a:rPr lang="en-CA" dirty="0" smtClean="0"/>
              <a:t>{E, F}</a:t>
            </a:r>
            <a:endParaRPr lang="en-CA" dirty="0"/>
          </a:p>
        </p:txBody>
      </p:sp>
      <p:sp>
        <p:nvSpPr>
          <p:cNvPr id="6" name="TextBox 5"/>
          <p:cNvSpPr txBox="1"/>
          <p:nvPr/>
        </p:nvSpPr>
        <p:spPr>
          <a:xfrm>
            <a:off x="179512" y="2132856"/>
            <a:ext cx="5320687" cy="369332"/>
          </a:xfrm>
          <a:prstGeom prst="rect">
            <a:avLst/>
          </a:prstGeom>
          <a:noFill/>
        </p:spPr>
        <p:txBody>
          <a:bodyPr wrap="none" rtlCol="0">
            <a:spAutoFit/>
          </a:bodyPr>
          <a:lstStyle/>
          <a:p>
            <a:pPr algn="ctr"/>
            <a:r>
              <a:rPr lang="en-CA" dirty="0" smtClean="0"/>
              <a:t>{A}, {B}, {C}, {D}, {E}, {F}, {G}, {H}, {I}, {J}, {K}, {L}</a:t>
            </a:r>
            <a:endParaRPr lang="en-CA" dirty="0"/>
          </a:p>
        </p:txBody>
      </p:sp>
    </p:spTree>
    <p:extLst>
      <p:ext uri="{BB962C8B-B14F-4D97-AF65-F5344CB8AC3E}">
        <p14:creationId xmlns:p14="http://schemas.microsoft.com/office/powerpoint/2010/main" val="2277985491"/>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en-US" dirty="0" smtClean="0">
                <a:latin typeface="Arial" charset="0"/>
                <a:cs typeface="Arial" charset="0"/>
              </a:rPr>
              <a:t>Example</a:t>
            </a:r>
          </a:p>
        </p:txBody>
      </p:sp>
      <p:sp>
        <p:nvSpPr>
          <p:cNvPr id="7171"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We start by adding edge {C, E}</a:t>
            </a:r>
          </a:p>
        </p:txBody>
      </p:sp>
      <p:sp>
        <p:nvSpPr>
          <p:cNvPr id="37" name="TextBox 36"/>
          <p:cNvSpPr txBox="1"/>
          <p:nvPr/>
        </p:nvSpPr>
        <p:spPr>
          <a:xfrm>
            <a:off x="7375931" y="671691"/>
            <a:ext cx="813043" cy="6186309"/>
          </a:xfrm>
          <a:prstGeom prst="rect">
            <a:avLst/>
          </a:prstGeom>
          <a:noFill/>
        </p:spPr>
        <p:txBody>
          <a:bodyPr wrap="none" rtlCol="0">
            <a:spAutoFit/>
          </a:bodyPr>
          <a:lstStyle/>
          <a:p>
            <a:pPr algn="ctr"/>
            <a:r>
              <a:rPr lang="en-CA" dirty="0" smtClean="0">
                <a:solidFill>
                  <a:srgbClr val="FF0000"/>
                </a:solidFill>
              </a:rPr>
              <a:t>{C, E}</a:t>
            </a:r>
          </a:p>
          <a:p>
            <a:pPr algn="ctr"/>
            <a:r>
              <a:rPr lang="en-CA" dirty="0" smtClean="0"/>
              <a:t>{H, I}</a:t>
            </a:r>
          </a:p>
          <a:p>
            <a:pPr algn="ctr"/>
            <a:r>
              <a:rPr lang="en-CA" dirty="0" smtClean="0"/>
              <a:t>{G, I}</a:t>
            </a:r>
          </a:p>
          <a:p>
            <a:pPr algn="ctr"/>
            <a:r>
              <a:rPr lang="en-CA" dirty="0" smtClean="0"/>
              <a:t>{F, G}</a:t>
            </a:r>
          </a:p>
          <a:p>
            <a:pPr algn="ctr"/>
            <a:r>
              <a:rPr lang="en-CA" dirty="0" smtClean="0"/>
              <a:t>{B, E}</a:t>
            </a:r>
          </a:p>
          <a:p>
            <a:pPr algn="ctr"/>
            <a:r>
              <a:rPr lang="en-CA" dirty="0" smtClean="0"/>
              <a:t>{E, H}</a:t>
            </a:r>
          </a:p>
          <a:p>
            <a:pPr algn="ctr"/>
            <a:r>
              <a:rPr lang="en-CA" dirty="0" smtClean="0"/>
              <a:t>{B, C}</a:t>
            </a:r>
          </a:p>
          <a:p>
            <a:pPr algn="ctr"/>
            <a:r>
              <a:rPr lang="en-CA" dirty="0" smtClean="0"/>
              <a:t>{H, K}</a:t>
            </a:r>
          </a:p>
          <a:p>
            <a:pPr algn="ctr"/>
            <a:r>
              <a:rPr lang="en-CA" dirty="0" smtClean="0"/>
              <a:t>{H, L}</a:t>
            </a:r>
          </a:p>
          <a:p>
            <a:pPr algn="ctr"/>
            <a:r>
              <a:rPr lang="en-CA" dirty="0" smtClean="0"/>
              <a:t>{D, E}</a:t>
            </a:r>
          </a:p>
          <a:p>
            <a:pPr algn="ctr"/>
            <a:r>
              <a:rPr lang="en-CA" dirty="0" smtClean="0"/>
              <a:t>{G, H}</a:t>
            </a:r>
          </a:p>
          <a:p>
            <a:pPr algn="ctr"/>
            <a:r>
              <a:rPr lang="en-CA" dirty="0" smtClean="0"/>
              <a:t>{I, K}</a:t>
            </a:r>
          </a:p>
          <a:p>
            <a:pPr algn="ctr"/>
            <a:r>
              <a:rPr lang="en-CA" dirty="0" smtClean="0"/>
              <a:t>{B, D}</a:t>
            </a:r>
          </a:p>
          <a:p>
            <a:pPr algn="ctr"/>
            <a:r>
              <a:rPr lang="en-CA" dirty="0" smtClean="0"/>
              <a:t>{D, F}</a:t>
            </a:r>
          </a:p>
          <a:p>
            <a:pPr algn="ctr"/>
            <a:r>
              <a:rPr lang="en-CA" dirty="0" smtClean="0"/>
              <a:t>{E, G}</a:t>
            </a:r>
          </a:p>
          <a:p>
            <a:pPr algn="ctr"/>
            <a:r>
              <a:rPr lang="en-CA" dirty="0" smtClean="0"/>
              <a:t>{K, L}</a:t>
            </a:r>
          </a:p>
          <a:p>
            <a:pPr algn="ctr"/>
            <a:r>
              <a:rPr lang="en-CA" dirty="0" smtClean="0"/>
              <a:t>{J, K}</a:t>
            </a:r>
          </a:p>
          <a:p>
            <a:pPr algn="ctr"/>
            <a:r>
              <a:rPr lang="en-CA" dirty="0" smtClean="0"/>
              <a:t>{J, I}</a:t>
            </a:r>
          </a:p>
          <a:p>
            <a:pPr algn="ctr"/>
            <a:r>
              <a:rPr lang="en-CA" dirty="0" smtClean="0"/>
              <a:t>{J, G}</a:t>
            </a:r>
          </a:p>
          <a:p>
            <a:pPr algn="ctr"/>
            <a:r>
              <a:rPr lang="en-CA" dirty="0" smtClean="0"/>
              <a:t>{A, B}</a:t>
            </a:r>
          </a:p>
          <a:p>
            <a:pPr algn="ctr"/>
            <a:r>
              <a:rPr lang="en-CA" dirty="0" smtClean="0"/>
              <a:t>{A, D}</a:t>
            </a:r>
          </a:p>
          <a:p>
            <a:pPr algn="ctr"/>
            <a:r>
              <a:rPr lang="en-CA" dirty="0" smtClean="0"/>
              <a:t>{E, F}</a:t>
            </a:r>
            <a:endParaRPr lang="en-CA" dirty="0"/>
          </a:p>
        </p:txBody>
      </p:sp>
      <p:pic>
        <p:nvPicPr>
          <p:cNvPr id="22" name="Picture 18" descr="C:\Users\dwharder\Desktop\a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712" y="2348880"/>
            <a:ext cx="4322439" cy="4035902"/>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Arrow Connector 2"/>
          <p:cNvCxnSpPr/>
          <p:nvPr/>
        </p:nvCxnSpPr>
        <p:spPr>
          <a:xfrm>
            <a:off x="7055578" y="876780"/>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285310" y="2132856"/>
            <a:ext cx="5109091" cy="369332"/>
          </a:xfrm>
          <a:prstGeom prst="rect">
            <a:avLst/>
          </a:prstGeom>
          <a:noFill/>
        </p:spPr>
        <p:txBody>
          <a:bodyPr wrap="none" rtlCol="0">
            <a:spAutoFit/>
          </a:bodyPr>
          <a:lstStyle/>
          <a:p>
            <a:pPr algn="ctr"/>
            <a:r>
              <a:rPr lang="en-CA" dirty="0" smtClean="0"/>
              <a:t>{A}, {B}, {C, E}, {D}, {F}, {G}, {H}, {I}, {J}, {K}, {L}</a:t>
            </a:r>
            <a:endParaRPr lang="en-CA" dirty="0"/>
          </a:p>
        </p:txBody>
      </p:sp>
    </p:spTree>
    <p:extLst>
      <p:ext uri="{BB962C8B-B14F-4D97-AF65-F5344CB8AC3E}">
        <p14:creationId xmlns:p14="http://schemas.microsoft.com/office/powerpoint/2010/main" val="2468052304"/>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en-US" dirty="0">
                <a:latin typeface="Arial" charset="0"/>
                <a:cs typeface="Arial" charset="0"/>
              </a:rPr>
              <a:t>Example</a:t>
            </a:r>
            <a:endParaRPr lang="en-US" altLang="en-US" dirty="0" smtClean="0">
              <a:latin typeface="Arial" charset="0"/>
              <a:cs typeface="Arial" charset="0"/>
            </a:endParaRPr>
          </a:p>
        </p:txBody>
      </p:sp>
      <p:sp>
        <p:nvSpPr>
          <p:cNvPr id="7171"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We add edge {H, I}</a:t>
            </a:r>
          </a:p>
        </p:txBody>
      </p:sp>
      <p:sp>
        <p:nvSpPr>
          <p:cNvPr id="37" name="TextBox 36"/>
          <p:cNvSpPr txBox="1"/>
          <p:nvPr/>
        </p:nvSpPr>
        <p:spPr>
          <a:xfrm>
            <a:off x="7375931" y="671691"/>
            <a:ext cx="813043" cy="6186309"/>
          </a:xfrm>
          <a:prstGeom prst="rect">
            <a:avLst/>
          </a:prstGeom>
          <a:noFill/>
        </p:spPr>
        <p:txBody>
          <a:bodyPr wrap="none" rtlCol="0">
            <a:spAutoFit/>
          </a:bodyPr>
          <a:lstStyle/>
          <a:p>
            <a:pPr algn="ctr"/>
            <a:r>
              <a:rPr lang="en-CA" dirty="0" smtClean="0">
                <a:solidFill>
                  <a:srgbClr val="FF0000"/>
                </a:solidFill>
              </a:rPr>
              <a:t>{C, E}</a:t>
            </a:r>
          </a:p>
          <a:p>
            <a:pPr algn="ctr"/>
            <a:r>
              <a:rPr lang="en-CA" dirty="0" smtClean="0">
                <a:solidFill>
                  <a:srgbClr val="FF0000"/>
                </a:solidFill>
              </a:rPr>
              <a:t>{H, I}</a:t>
            </a:r>
          </a:p>
          <a:p>
            <a:pPr algn="ctr"/>
            <a:r>
              <a:rPr lang="en-CA" dirty="0" smtClean="0"/>
              <a:t>{G, I}</a:t>
            </a:r>
          </a:p>
          <a:p>
            <a:pPr algn="ctr"/>
            <a:r>
              <a:rPr lang="en-CA" dirty="0" smtClean="0"/>
              <a:t>{F, G}</a:t>
            </a:r>
          </a:p>
          <a:p>
            <a:pPr algn="ctr"/>
            <a:r>
              <a:rPr lang="en-CA" dirty="0" smtClean="0"/>
              <a:t>{B, E}</a:t>
            </a:r>
          </a:p>
          <a:p>
            <a:pPr algn="ctr"/>
            <a:r>
              <a:rPr lang="en-CA" dirty="0" smtClean="0"/>
              <a:t>{E, H}</a:t>
            </a:r>
          </a:p>
          <a:p>
            <a:pPr algn="ctr"/>
            <a:r>
              <a:rPr lang="en-CA" dirty="0" smtClean="0"/>
              <a:t>{B, C}</a:t>
            </a:r>
          </a:p>
          <a:p>
            <a:pPr algn="ctr"/>
            <a:r>
              <a:rPr lang="en-CA" dirty="0" smtClean="0"/>
              <a:t>{H, K}</a:t>
            </a:r>
          </a:p>
          <a:p>
            <a:pPr algn="ctr"/>
            <a:r>
              <a:rPr lang="en-CA" dirty="0" smtClean="0"/>
              <a:t>{H, L}</a:t>
            </a:r>
          </a:p>
          <a:p>
            <a:pPr algn="ctr"/>
            <a:r>
              <a:rPr lang="en-CA" dirty="0" smtClean="0"/>
              <a:t>{D, E}</a:t>
            </a:r>
          </a:p>
          <a:p>
            <a:pPr algn="ctr"/>
            <a:r>
              <a:rPr lang="en-CA" dirty="0" smtClean="0"/>
              <a:t>{G, H}</a:t>
            </a:r>
          </a:p>
          <a:p>
            <a:pPr algn="ctr"/>
            <a:r>
              <a:rPr lang="en-CA" dirty="0" smtClean="0"/>
              <a:t>{I, K}</a:t>
            </a:r>
          </a:p>
          <a:p>
            <a:pPr algn="ctr"/>
            <a:r>
              <a:rPr lang="en-CA" dirty="0" smtClean="0"/>
              <a:t>{B, D}</a:t>
            </a:r>
          </a:p>
          <a:p>
            <a:pPr algn="ctr"/>
            <a:r>
              <a:rPr lang="en-CA" dirty="0" smtClean="0"/>
              <a:t>{D, F}</a:t>
            </a:r>
          </a:p>
          <a:p>
            <a:pPr algn="ctr"/>
            <a:r>
              <a:rPr lang="en-CA" dirty="0" smtClean="0"/>
              <a:t>{E, G}</a:t>
            </a:r>
          </a:p>
          <a:p>
            <a:pPr algn="ctr"/>
            <a:r>
              <a:rPr lang="en-CA" dirty="0" smtClean="0"/>
              <a:t>{K, L}</a:t>
            </a:r>
          </a:p>
          <a:p>
            <a:pPr algn="ctr"/>
            <a:r>
              <a:rPr lang="en-CA" dirty="0" smtClean="0"/>
              <a:t>{J, K}</a:t>
            </a:r>
          </a:p>
          <a:p>
            <a:pPr algn="ctr"/>
            <a:r>
              <a:rPr lang="en-CA" dirty="0" smtClean="0"/>
              <a:t>{J, I}</a:t>
            </a:r>
          </a:p>
          <a:p>
            <a:pPr algn="ctr"/>
            <a:r>
              <a:rPr lang="en-CA" dirty="0" smtClean="0"/>
              <a:t>{J, G}</a:t>
            </a:r>
          </a:p>
          <a:p>
            <a:pPr algn="ctr"/>
            <a:r>
              <a:rPr lang="en-CA" dirty="0" smtClean="0"/>
              <a:t>{A, B}</a:t>
            </a:r>
          </a:p>
          <a:p>
            <a:pPr algn="ctr"/>
            <a:r>
              <a:rPr lang="en-CA" dirty="0" smtClean="0"/>
              <a:t>{A, D}</a:t>
            </a:r>
          </a:p>
          <a:p>
            <a:pPr algn="ctr"/>
            <a:r>
              <a:rPr lang="en-CA" dirty="0" smtClean="0"/>
              <a:t>{E, F}</a:t>
            </a:r>
            <a:endParaRPr lang="en-CA" dirty="0"/>
          </a:p>
        </p:txBody>
      </p:sp>
      <p:pic>
        <p:nvPicPr>
          <p:cNvPr id="21" name="Picture 33" descr="C:\Users\dwharder\Desktop\a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712" y="2348880"/>
            <a:ext cx="4322439" cy="4035902"/>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p:cNvCxnSpPr/>
          <p:nvPr/>
        </p:nvCxnSpPr>
        <p:spPr>
          <a:xfrm>
            <a:off x="7055578" y="1153316"/>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400726" y="2132856"/>
            <a:ext cx="4878259" cy="369332"/>
          </a:xfrm>
          <a:prstGeom prst="rect">
            <a:avLst/>
          </a:prstGeom>
          <a:noFill/>
        </p:spPr>
        <p:txBody>
          <a:bodyPr wrap="none" rtlCol="0">
            <a:spAutoFit/>
          </a:bodyPr>
          <a:lstStyle/>
          <a:p>
            <a:pPr algn="ctr"/>
            <a:r>
              <a:rPr lang="en-CA" dirty="0" smtClean="0"/>
              <a:t>{A}, {B}, {C, E}, {D}, {F}, {G}, {H, I}, {J}, {K}, {L}</a:t>
            </a:r>
            <a:endParaRPr lang="en-CA" dirty="0"/>
          </a:p>
        </p:txBody>
      </p:sp>
    </p:spTree>
    <p:extLst>
      <p:ext uri="{BB962C8B-B14F-4D97-AF65-F5344CB8AC3E}">
        <p14:creationId xmlns:p14="http://schemas.microsoft.com/office/powerpoint/2010/main" val="105694037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a:t>Minimum spanning trees</a:t>
            </a:r>
            <a:endParaRPr lang="en-US" dirty="0"/>
          </a:p>
        </p:txBody>
      </p:sp>
      <p:sp>
        <p:nvSpPr>
          <p:cNvPr id="3" name="Content Placeholder 2"/>
          <p:cNvSpPr>
            <a:spLocks noGrp="1"/>
          </p:cNvSpPr>
          <p:nvPr>
            <p:ph idx="1"/>
          </p:nvPr>
        </p:nvSpPr>
        <p:spPr/>
        <p:txBody>
          <a:bodyPr>
            <a:normAutofit/>
          </a:bodyPr>
          <a:lstStyle/>
          <a:p>
            <a:r>
              <a:rPr lang="en-GB" dirty="0"/>
              <a:t>Given a connected graph with |V| = n vertices, a </a:t>
            </a:r>
            <a:r>
              <a:rPr lang="en-GB" i="1" dirty="0">
                <a:solidFill>
                  <a:schemeClr val="accent1">
                    <a:lumMod val="75000"/>
                  </a:schemeClr>
                </a:solidFill>
              </a:rPr>
              <a:t>spanning tree </a:t>
            </a:r>
            <a:r>
              <a:rPr lang="en-GB" dirty="0"/>
              <a:t>is,</a:t>
            </a:r>
          </a:p>
          <a:p>
            <a:pPr lvl="1"/>
            <a:r>
              <a:rPr lang="en-GB" sz="2400" dirty="0"/>
              <a:t>a collection of n - 1 edges connecting all n vertices</a:t>
            </a:r>
          </a:p>
          <a:p>
            <a:endParaRPr lang="en-GB" dirty="0"/>
          </a:p>
          <a:p>
            <a:r>
              <a:rPr lang="en-GB" dirty="0"/>
              <a:t>A spanning tree is not necessarily unique</a:t>
            </a:r>
          </a:p>
          <a:p>
            <a:endParaRPr lang="en-GB" dirty="0"/>
          </a:p>
          <a:p>
            <a:r>
              <a:rPr lang="en-GB" b="1" dirty="0"/>
              <a:t>Weight of a spanning tree </a:t>
            </a:r>
            <a:r>
              <a:rPr lang="en-GB" dirty="0"/>
              <a:t>is the sum of the weights on all the edges </a:t>
            </a:r>
            <a:r>
              <a:rPr lang="en-US" dirty="0"/>
              <a:t>in the spanning tree</a:t>
            </a:r>
          </a:p>
          <a:p>
            <a:endParaRPr lang="en-US" dirty="0"/>
          </a:p>
          <a:p>
            <a:r>
              <a:rPr lang="en-GB" b="1" dirty="0">
                <a:solidFill>
                  <a:schemeClr val="accent1">
                    <a:lumMod val="75000"/>
                  </a:schemeClr>
                </a:solidFill>
              </a:rPr>
              <a:t>Minimum spanning trees </a:t>
            </a:r>
            <a:r>
              <a:rPr lang="en-GB" dirty="0"/>
              <a:t>is a tree which minimizes this weight</a:t>
            </a:r>
            <a:endParaRPr lang="en-US" dirty="0"/>
          </a:p>
        </p:txBody>
      </p:sp>
      <p:sp>
        <p:nvSpPr>
          <p:cNvPr id="4" name="Slide Number Placeholder 3"/>
          <p:cNvSpPr>
            <a:spLocks noGrp="1"/>
          </p:cNvSpPr>
          <p:nvPr>
            <p:ph type="sldNum" sz="quarter" idx="10"/>
          </p:nvPr>
        </p:nvSpPr>
        <p:spPr/>
        <p:txBody>
          <a:bodyPr/>
          <a:lstStyle/>
          <a:p>
            <a:pPr>
              <a:defRPr/>
            </a:pPr>
            <a:fld id="{1F4BC561-BCEA-4F0B-95C2-8CA863EDD649}" type="slidenum">
              <a:rPr lang="de-DE" altLang="zh-CN" smtClean="0"/>
              <a:pPr>
                <a:defRPr/>
              </a:pPr>
              <a:t>6</a:t>
            </a:fld>
            <a:endParaRPr lang="de-DE" altLang="zh-CN" dirty="0"/>
          </a:p>
        </p:txBody>
      </p:sp>
    </p:spTree>
    <p:extLst>
      <p:ext uri="{BB962C8B-B14F-4D97-AF65-F5344CB8AC3E}">
        <p14:creationId xmlns:p14="http://schemas.microsoft.com/office/powerpoint/2010/main" val="2097299983"/>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en-US" dirty="0">
                <a:latin typeface="Arial" charset="0"/>
                <a:cs typeface="Arial" charset="0"/>
              </a:rPr>
              <a:t>Example</a:t>
            </a:r>
            <a:endParaRPr lang="en-US" altLang="en-US" dirty="0" smtClean="0">
              <a:latin typeface="Arial" charset="0"/>
              <a:cs typeface="Arial" charset="0"/>
            </a:endParaRPr>
          </a:p>
        </p:txBody>
      </p:sp>
      <p:sp>
        <p:nvSpPr>
          <p:cNvPr id="7171"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Similarly, we add {G, I}, {F, G}, {B, E}</a:t>
            </a:r>
          </a:p>
        </p:txBody>
      </p:sp>
      <p:sp>
        <p:nvSpPr>
          <p:cNvPr id="37" name="TextBox 36"/>
          <p:cNvSpPr txBox="1"/>
          <p:nvPr/>
        </p:nvSpPr>
        <p:spPr>
          <a:xfrm>
            <a:off x="7375931" y="671691"/>
            <a:ext cx="813043" cy="6186309"/>
          </a:xfrm>
          <a:prstGeom prst="rect">
            <a:avLst/>
          </a:prstGeom>
          <a:noFill/>
        </p:spPr>
        <p:txBody>
          <a:bodyPr wrap="none" rtlCol="0">
            <a:spAutoFit/>
          </a:bodyPr>
          <a:lstStyle/>
          <a:p>
            <a:pPr algn="ctr"/>
            <a:r>
              <a:rPr lang="en-CA" dirty="0" smtClean="0">
                <a:solidFill>
                  <a:srgbClr val="FF0000"/>
                </a:solidFill>
              </a:rPr>
              <a:t>{C, E}</a:t>
            </a:r>
          </a:p>
          <a:p>
            <a:pPr algn="ctr"/>
            <a:r>
              <a:rPr lang="en-CA" dirty="0" smtClean="0">
                <a:solidFill>
                  <a:srgbClr val="FF0000"/>
                </a:solidFill>
              </a:rPr>
              <a:t>{H, I}</a:t>
            </a:r>
          </a:p>
          <a:p>
            <a:pPr algn="ctr"/>
            <a:r>
              <a:rPr lang="en-CA" dirty="0" smtClean="0">
                <a:solidFill>
                  <a:srgbClr val="FF0000"/>
                </a:solidFill>
              </a:rPr>
              <a:t>{G, I}</a:t>
            </a:r>
          </a:p>
          <a:p>
            <a:pPr algn="ctr"/>
            <a:r>
              <a:rPr lang="en-CA" dirty="0" smtClean="0">
                <a:solidFill>
                  <a:srgbClr val="FF0000"/>
                </a:solidFill>
              </a:rPr>
              <a:t>{F, G}</a:t>
            </a:r>
          </a:p>
          <a:p>
            <a:pPr algn="ctr"/>
            <a:r>
              <a:rPr lang="en-CA" dirty="0" smtClean="0">
                <a:solidFill>
                  <a:srgbClr val="FF0000"/>
                </a:solidFill>
              </a:rPr>
              <a:t>{B, E}</a:t>
            </a:r>
          </a:p>
          <a:p>
            <a:pPr algn="ctr"/>
            <a:r>
              <a:rPr lang="en-CA" dirty="0" smtClean="0"/>
              <a:t>{E, H}</a:t>
            </a:r>
          </a:p>
          <a:p>
            <a:pPr algn="ctr"/>
            <a:r>
              <a:rPr lang="en-CA" dirty="0" smtClean="0"/>
              <a:t>{B, C}</a:t>
            </a:r>
          </a:p>
          <a:p>
            <a:pPr algn="ctr"/>
            <a:r>
              <a:rPr lang="en-CA" dirty="0" smtClean="0"/>
              <a:t>{H, K}</a:t>
            </a:r>
          </a:p>
          <a:p>
            <a:pPr algn="ctr"/>
            <a:r>
              <a:rPr lang="en-CA" dirty="0" smtClean="0"/>
              <a:t>{H, L}</a:t>
            </a:r>
          </a:p>
          <a:p>
            <a:pPr algn="ctr"/>
            <a:r>
              <a:rPr lang="en-CA" dirty="0" smtClean="0"/>
              <a:t>{D, E}</a:t>
            </a:r>
          </a:p>
          <a:p>
            <a:pPr algn="ctr"/>
            <a:r>
              <a:rPr lang="en-CA" dirty="0" smtClean="0"/>
              <a:t>{G, H}</a:t>
            </a:r>
          </a:p>
          <a:p>
            <a:pPr algn="ctr"/>
            <a:r>
              <a:rPr lang="en-CA" dirty="0" smtClean="0"/>
              <a:t>{I, K}</a:t>
            </a:r>
          </a:p>
          <a:p>
            <a:pPr algn="ctr"/>
            <a:r>
              <a:rPr lang="en-CA" dirty="0" smtClean="0"/>
              <a:t>{B, D}</a:t>
            </a:r>
          </a:p>
          <a:p>
            <a:pPr algn="ctr"/>
            <a:r>
              <a:rPr lang="en-CA" dirty="0" smtClean="0"/>
              <a:t>{D, F}</a:t>
            </a:r>
          </a:p>
          <a:p>
            <a:pPr algn="ctr"/>
            <a:r>
              <a:rPr lang="en-CA" dirty="0" smtClean="0"/>
              <a:t>{E, G}</a:t>
            </a:r>
          </a:p>
          <a:p>
            <a:pPr algn="ctr"/>
            <a:r>
              <a:rPr lang="en-CA" dirty="0" smtClean="0"/>
              <a:t>{K, L}</a:t>
            </a:r>
          </a:p>
          <a:p>
            <a:pPr algn="ctr"/>
            <a:r>
              <a:rPr lang="en-CA" dirty="0" smtClean="0"/>
              <a:t>{J, K}</a:t>
            </a:r>
          </a:p>
          <a:p>
            <a:pPr algn="ctr"/>
            <a:r>
              <a:rPr lang="en-CA" dirty="0" smtClean="0"/>
              <a:t>{J, I}</a:t>
            </a:r>
          </a:p>
          <a:p>
            <a:pPr algn="ctr"/>
            <a:r>
              <a:rPr lang="en-CA" dirty="0" smtClean="0"/>
              <a:t>{J, G}</a:t>
            </a:r>
          </a:p>
          <a:p>
            <a:pPr algn="ctr"/>
            <a:r>
              <a:rPr lang="en-CA" dirty="0" smtClean="0"/>
              <a:t>{A, B}</a:t>
            </a:r>
          </a:p>
          <a:p>
            <a:pPr algn="ctr"/>
            <a:r>
              <a:rPr lang="en-CA" dirty="0" smtClean="0"/>
              <a:t>{A, D}</a:t>
            </a:r>
          </a:p>
          <a:p>
            <a:pPr algn="ctr"/>
            <a:r>
              <a:rPr lang="en-CA" dirty="0" smtClean="0"/>
              <a:t>{E, F}</a:t>
            </a:r>
            <a:endParaRPr lang="en-CA" dirty="0"/>
          </a:p>
        </p:txBody>
      </p:sp>
      <p:pic>
        <p:nvPicPr>
          <p:cNvPr id="5" name="Picture 32" descr="C:\Users\dwharder\Desktop\a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712" y="2348880"/>
            <a:ext cx="4322439" cy="4035902"/>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p:cNvCxnSpPr/>
          <p:nvPr/>
        </p:nvCxnSpPr>
        <p:spPr>
          <a:xfrm>
            <a:off x="7055578" y="1422300"/>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605878" y="2132856"/>
            <a:ext cx="4467953" cy="369332"/>
          </a:xfrm>
          <a:prstGeom prst="rect">
            <a:avLst/>
          </a:prstGeom>
          <a:noFill/>
        </p:spPr>
        <p:txBody>
          <a:bodyPr wrap="none" rtlCol="0">
            <a:spAutoFit/>
          </a:bodyPr>
          <a:lstStyle/>
          <a:p>
            <a:pPr algn="ctr"/>
            <a:r>
              <a:rPr lang="en-CA" dirty="0" smtClean="0"/>
              <a:t>{A}, {B, C, E}, {D}, {F, G, H, I}, {J}, {K}, {L}</a:t>
            </a:r>
            <a:endParaRPr lang="en-CA" dirty="0"/>
          </a:p>
        </p:txBody>
      </p:sp>
      <p:cxnSp>
        <p:nvCxnSpPr>
          <p:cNvPr id="9" name="Straight Arrow Connector 8"/>
          <p:cNvCxnSpPr/>
          <p:nvPr/>
        </p:nvCxnSpPr>
        <p:spPr>
          <a:xfrm>
            <a:off x="7055578" y="1703189"/>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7055578" y="1967411"/>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1642972"/>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en-US" dirty="0">
                <a:latin typeface="Arial" charset="0"/>
                <a:cs typeface="Arial" charset="0"/>
              </a:rPr>
              <a:t>Example</a:t>
            </a:r>
            <a:endParaRPr lang="en-US" altLang="en-US" dirty="0" smtClean="0">
              <a:latin typeface="Arial" charset="0"/>
              <a:cs typeface="Arial" charset="0"/>
            </a:endParaRPr>
          </a:p>
        </p:txBody>
      </p:sp>
      <p:sp>
        <p:nvSpPr>
          <p:cNvPr id="7171" name="Rectangle 3"/>
          <p:cNvSpPr>
            <a:spLocks noGrp="1" noChangeArrowheads="1"/>
          </p:cNvSpPr>
          <p:nvPr>
            <p:ph type="body" idx="1"/>
          </p:nvPr>
        </p:nvSpPr>
        <p:spPr/>
        <p:txBody>
          <a:bodyPr/>
          <a:lstStyle/>
          <a:p>
            <a:pPr>
              <a:buNone/>
            </a:pPr>
            <a:r>
              <a:rPr lang="en-US" altLang="en-US" dirty="0" smtClean="0">
                <a:latin typeface="Arial" charset="0"/>
                <a:cs typeface="Arial" charset="0"/>
              </a:rPr>
              <a:t>	The vertices of {E, H} are in different sets</a:t>
            </a:r>
          </a:p>
        </p:txBody>
      </p:sp>
      <p:sp>
        <p:nvSpPr>
          <p:cNvPr id="37" name="TextBox 36"/>
          <p:cNvSpPr txBox="1"/>
          <p:nvPr/>
        </p:nvSpPr>
        <p:spPr>
          <a:xfrm>
            <a:off x="7375931" y="671691"/>
            <a:ext cx="813043" cy="6186309"/>
          </a:xfrm>
          <a:prstGeom prst="rect">
            <a:avLst/>
          </a:prstGeom>
          <a:noFill/>
        </p:spPr>
        <p:txBody>
          <a:bodyPr wrap="none" rtlCol="0">
            <a:spAutoFit/>
          </a:bodyPr>
          <a:lstStyle/>
          <a:p>
            <a:pPr algn="ctr"/>
            <a:r>
              <a:rPr lang="en-CA" dirty="0" smtClean="0">
                <a:solidFill>
                  <a:srgbClr val="FF0000"/>
                </a:solidFill>
              </a:rPr>
              <a:t>{C, E}</a:t>
            </a:r>
          </a:p>
          <a:p>
            <a:pPr algn="ctr"/>
            <a:r>
              <a:rPr lang="en-CA" dirty="0" smtClean="0">
                <a:solidFill>
                  <a:srgbClr val="FF0000"/>
                </a:solidFill>
              </a:rPr>
              <a:t>{H, I}</a:t>
            </a:r>
          </a:p>
          <a:p>
            <a:pPr algn="ctr"/>
            <a:r>
              <a:rPr lang="en-CA" dirty="0" smtClean="0">
                <a:solidFill>
                  <a:srgbClr val="FF0000"/>
                </a:solidFill>
              </a:rPr>
              <a:t>{G, I}</a:t>
            </a:r>
          </a:p>
          <a:p>
            <a:pPr algn="ctr"/>
            <a:r>
              <a:rPr lang="en-CA" dirty="0" smtClean="0">
                <a:solidFill>
                  <a:srgbClr val="FF0000"/>
                </a:solidFill>
              </a:rPr>
              <a:t>{F, G}</a:t>
            </a:r>
          </a:p>
          <a:p>
            <a:pPr algn="ctr"/>
            <a:r>
              <a:rPr lang="en-CA" dirty="0" smtClean="0">
                <a:solidFill>
                  <a:srgbClr val="FF0000"/>
                </a:solidFill>
              </a:rPr>
              <a:t>{B, E}</a:t>
            </a:r>
          </a:p>
          <a:p>
            <a:pPr algn="ctr"/>
            <a:r>
              <a:rPr lang="en-CA" dirty="0" smtClean="0">
                <a:solidFill>
                  <a:srgbClr val="FF0000"/>
                </a:solidFill>
              </a:rPr>
              <a:t>{E, H}</a:t>
            </a:r>
          </a:p>
          <a:p>
            <a:pPr algn="ctr"/>
            <a:r>
              <a:rPr lang="en-CA" dirty="0" smtClean="0"/>
              <a:t>{B, C}</a:t>
            </a:r>
          </a:p>
          <a:p>
            <a:pPr algn="ctr"/>
            <a:r>
              <a:rPr lang="en-CA" dirty="0" smtClean="0"/>
              <a:t>{H, K}</a:t>
            </a:r>
          </a:p>
          <a:p>
            <a:pPr algn="ctr"/>
            <a:r>
              <a:rPr lang="en-CA" dirty="0" smtClean="0"/>
              <a:t>{H, L}</a:t>
            </a:r>
          </a:p>
          <a:p>
            <a:pPr algn="ctr"/>
            <a:r>
              <a:rPr lang="en-CA" dirty="0" smtClean="0"/>
              <a:t>{D, E}</a:t>
            </a:r>
          </a:p>
          <a:p>
            <a:pPr algn="ctr"/>
            <a:r>
              <a:rPr lang="en-CA" dirty="0" smtClean="0"/>
              <a:t>{G, H}</a:t>
            </a:r>
          </a:p>
          <a:p>
            <a:pPr algn="ctr"/>
            <a:r>
              <a:rPr lang="en-CA" dirty="0" smtClean="0"/>
              <a:t>{I, K}</a:t>
            </a:r>
          </a:p>
          <a:p>
            <a:pPr algn="ctr"/>
            <a:r>
              <a:rPr lang="en-CA" dirty="0" smtClean="0"/>
              <a:t>{B, D}</a:t>
            </a:r>
          </a:p>
          <a:p>
            <a:pPr algn="ctr"/>
            <a:r>
              <a:rPr lang="en-CA" dirty="0" smtClean="0"/>
              <a:t>{D, F}</a:t>
            </a:r>
          </a:p>
          <a:p>
            <a:pPr algn="ctr"/>
            <a:r>
              <a:rPr lang="en-CA" dirty="0" smtClean="0"/>
              <a:t>{E, G}</a:t>
            </a:r>
          </a:p>
          <a:p>
            <a:pPr algn="ctr"/>
            <a:r>
              <a:rPr lang="en-CA" dirty="0" smtClean="0"/>
              <a:t>{K, L}</a:t>
            </a:r>
          </a:p>
          <a:p>
            <a:pPr algn="ctr"/>
            <a:r>
              <a:rPr lang="en-CA" dirty="0" smtClean="0"/>
              <a:t>{J, K}</a:t>
            </a:r>
          </a:p>
          <a:p>
            <a:pPr algn="ctr"/>
            <a:r>
              <a:rPr lang="en-CA" dirty="0" smtClean="0"/>
              <a:t>{J, I}</a:t>
            </a:r>
          </a:p>
          <a:p>
            <a:pPr algn="ctr"/>
            <a:r>
              <a:rPr lang="en-CA" dirty="0" smtClean="0"/>
              <a:t>{J, G}</a:t>
            </a:r>
          </a:p>
          <a:p>
            <a:pPr algn="ctr"/>
            <a:r>
              <a:rPr lang="en-CA" dirty="0" smtClean="0"/>
              <a:t>{A, B}</a:t>
            </a:r>
          </a:p>
          <a:p>
            <a:pPr algn="ctr"/>
            <a:r>
              <a:rPr lang="en-CA" dirty="0" smtClean="0"/>
              <a:t>{A, D}</a:t>
            </a:r>
          </a:p>
          <a:p>
            <a:pPr algn="ctr"/>
            <a:r>
              <a:rPr lang="en-CA" dirty="0" smtClean="0"/>
              <a:t>{E, F}</a:t>
            </a:r>
            <a:endParaRPr lang="en-CA" dirty="0"/>
          </a:p>
        </p:txBody>
      </p:sp>
      <p:pic>
        <p:nvPicPr>
          <p:cNvPr id="5" name="Picture 29" descr="C:\Users\dwharder\Desktop\a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712" y="2348880"/>
            <a:ext cx="4322439" cy="4035902"/>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p:cNvCxnSpPr/>
          <p:nvPr/>
        </p:nvCxnSpPr>
        <p:spPr>
          <a:xfrm>
            <a:off x="7055578" y="2247722"/>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605878" y="2132856"/>
            <a:ext cx="4467953" cy="369332"/>
          </a:xfrm>
          <a:prstGeom prst="rect">
            <a:avLst/>
          </a:prstGeom>
          <a:noFill/>
        </p:spPr>
        <p:txBody>
          <a:bodyPr wrap="none" rtlCol="0">
            <a:spAutoFit/>
          </a:bodyPr>
          <a:lstStyle/>
          <a:p>
            <a:pPr algn="ctr"/>
            <a:r>
              <a:rPr lang="en-CA" dirty="0" smtClean="0"/>
              <a:t>{A}, {B, C, </a:t>
            </a:r>
            <a:r>
              <a:rPr lang="en-CA" dirty="0" smtClean="0">
                <a:solidFill>
                  <a:srgbClr val="FF0000"/>
                </a:solidFill>
              </a:rPr>
              <a:t>E</a:t>
            </a:r>
            <a:r>
              <a:rPr lang="en-CA" dirty="0" smtClean="0"/>
              <a:t>}, {D}, {F, G, </a:t>
            </a:r>
            <a:r>
              <a:rPr lang="en-CA" dirty="0" smtClean="0">
                <a:solidFill>
                  <a:srgbClr val="FF0000"/>
                </a:solidFill>
              </a:rPr>
              <a:t>H</a:t>
            </a:r>
            <a:r>
              <a:rPr lang="en-CA" dirty="0" smtClean="0"/>
              <a:t>, I}, {J}, {K}, {L}</a:t>
            </a:r>
            <a:endParaRPr lang="en-CA" dirty="0"/>
          </a:p>
        </p:txBody>
      </p:sp>
    </p:spTree>
    <p:extLst>
      <p:ext uri="{BB962C8B-B14F-4D97-AF65-F5344CB8AC3E}">
        <p14:creationId xmlns:p14="http://schemas.microsoft.com/office/powerpoint/2010/main" val="4017908165"/>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en-US" dirty="0">
                <a:latin typeface="Arial" charset="0"/>
                <a:cs typeface="Arial" charset="0"/>
              </a:rPr>
              <a:t>Example</a:t>
            </a:r>
            <a:endParaRPr lang="en-US" altLang="en-US" dirty="0" smtClean="0">
              <a:latin typeface="Arial" charset="0"/>
              <a:cs typeface="Arial" charset="0"/>
            </a:endParaRPr>
          </a:p>
        </p:txBody>
      </p:sp>
      <p:sp>
        <p:nvSpPr>
          <p:cNvPr id="7171" name="Rectangle 3"/>
          <p:cNvSpPr>
            <a:spLocks noGrp="1" noChangeArrowheads="1"/>
          </p:cNvSpPr>
          <p:nvPr>
            <p:ph type="body" idx="1"/>
          </p:nvPr>
        </p:nvSpPr>
        <p:spPr/>
        <p:txBody>
          <a:bodyPr/>
          <a:lstStyle/>
          <a:p>
            <a:pPr>
              <a:buNone/>
            </a:pPr>
            <a:r>
              <a:rPr lang="en-US" altLang="en-US" dirty="0" smtClean="0">
                <a:latin typeface="Arial" charset="0"/>
                <a:cs typeface="Arial" charset="0"/>
              </a:rPr>
              <a:t>	Adding edge {E, H} creates a larger union</a:t>
            </a:r>
          </a:p>
        </p:txBody>
      </p:sp>
      <p:sp>
        <p:nvSpPr>
          <p:cNvPr id="37" name="TextBox 36"/>
          <p:cNvSpPr txBox="1"/>
          <p:nvPr/>
        </p:nvSpPr>
        <p:spPr>
          <a:xfrm>
            <a:off x="7375931" y="671691"/>
            <a:ext cx="813043" cy="6186309"/>
          </a:xfrm>
          <a:prstGeom prst="rect">
            <a:avLst/>
          </a:prstGeom>
          <a:noFill/>
        </p:spPr>
        <p:txBody>
          <a:bodyPr wrap="none" rtlCol="0">
            <a:spAutoFit/>
          </a:bodyPr>
          <a:lstStyle/>
          <a:p>
            <a:pPr algn="ctr"/>
            <a:r>
              <a:rPr lang="en-CA" dirty="0" smtClean="0">
                <a:solidFill>
                  <a:srgbClr val="FF0000"/>
                </a:solidFill>
              </a:rPr>
              <a:t>{C, E}</a:t>
            </a:r>
          </a:p>
          <a:p>
            <a:pPr algn="ctr"/>
            <a:r>
              <a:rPr lang="en-CA" dirty="0" smtClean="0">
                <a:solidFill>
                  <a:srgbClr val="FF0000"/>
                </a:solidFill>
              </a:rPr>
              <a:t>{H, I}</a:t>
            </a:r>
          </a:p>
          <a:p>
            <a:pPr algn="ctr"/>
            <a:r>
              <a:rPr lang="en-CA" dirty="0" smtClean="0">
                <a:solidFill>
                  <a:srgbClr val="FF0000"/>
                </a:solidFill>
              </a:rPr>
              <a:t>{G, I}</a:t>
            </a:r>
          </a:p>
          <a:p>
            <a:pPr algn="ctr"/>
            <a:r>
              <a:rPr lang="en-CA" dirty="0" smtClean="0">
                <a:solidFill>
                  <a:srgbClr val="FF0000"/>
                </a:solidFill>
              </a:rPr>
              <a:t>{F, G}</a:t>
            </a:r>
          </a:p>
          <a:p>
            <a:pPr algn="ctr"/>
            <a:r>
              <a:rPr lang="en-CA" dirty="0" smtClean="0">
                <a:solidFill>
                  <a:srgbClr val="FF0000"/>
                </a:solidFill>
              </a:rPr>
              <a:t>{B, E}</a:t>
            </a:r>
          </a:p>
          <a:p>
            <a:pPr algn="ctr"/>
            <a:r>
              <a:rPr lang="en-CA" dirty="0" smtClean="0">
                <a:solidFill>
                  <a:srgbClr val="FF0000"/>
                </a:solidFill>
              </a:rPr>
              <a:t>{E, H}</a:t>
            </a:r>
          </a:p>
          <a:p>
            <a:pPr algn="ctr"/>
            <a:r>
              <a:rPr lang="en-CA" dirty="0" smtClean="0"/>
              <a:t>{B, C}</a:t>
            </a:r>
          </a:p>
          <a:p>
            <a:pPr algn="ctr"/>
            <a:r>
              <a:rPr lang="en-CA" dirty="0" smtClean="0"/>
              <a:t>{H, K}</a:t>
            </a:r>
          </a:p>
          <a:p>
            <a:pPr algn="ctr"/>
            <a:r>
              <a:rPr lang="en-CA" dirty="0" smtClean="0"/>
              <a:t>{H, L}</a:t>
            </a:r>
          </a:p>
          <a:p>
            <a:pPr algn="ctr"/>
            <a:r>
              <a:rPr lang="en-CA" dirty="0" smtClean="0"/>
              <a:t>{D, E}</a:t>
            </a:r>
          </a:p>
          <a:p>
            <a:pPr algn="ctr"/>
            <a:r>
              <a:rPr lang="en-CA" dirty="0" smtClean="0"/>
              <a:t>{G, H}</a:t>
            </a:r>
          </a:p>
          <a:p>
            <a:pPr algn="ctr"/>
            <a:r>
              <a:rPr lang="en-CA" dirty="0" smtClean="0"/>
              <a:t>{I, K}</a:t>
            </a:r>
          </a:p>
          <a:p>
            <a:pPr algn="ctr"/>
            <a:r>
              <a:rPr lang="en-CA" dirty="0" smtClean="0"/>
              <a:t>{B, D}</a:t>
            </a:r>
          </a:p>
          <a:p>
            <a:pPr algn="ctr"/>
            <a:r>
              <a:rPr lang="en-CA" dirty="0" smtClean="0"/>
              <a:t>{D, F}</a:t>
            </a:r>
          </a:p>
          <a:p>
            <a:pPr algn="ctr"/>
            <a:r>
              <a:rPr lang="en-CA" dirty="0" smtClean="0"/>
              <a:t>{E, G}</a:t>
            </a:r>
          </a:p>
          <a:p>
            <a:pPr algn="ctr"/>
            <a:r>
              <a:rPr lang="en-CA" dirty="0" smtClean="0"/>
              <a:t>{K, L}</a:t>
            </a:r>
          </a:p>
          <a:p>
            <a:pPr algn="ctr"/>
            <a:r>
              <a:rPr lang="en-CA" dirty="0" smtClean="0"/>
              <a:t>{J, K}</a:t>
            </a:r>
          </a:p>
          <a:p>
            <a:pPr algn="ctr"/>
            <a:r>
              <a:rPr lang="en-CA" dirty="0" smtClean="0"/>
              <a:t>{J, I}</a:t>
            </a:r>
          </a:p>
          <a:p>
            <a:pPr algn="ctr"/>
            <a:r>
              <a:rPr lang="en-CA" dirty="0" smtClean="0"/>
              <a:t>{J, G}</a:t>
            </a:r>
          </a:p>
          <a:p>
            <a:pPr algn="ctr"/>
            <a:r>
              <a:rPr lang="en-CA" dirty="0" smtClean="0"/>
              <a:t>{A, B}</a:t>
            </a:r>
          </a:p>
          <a:p>
            <a:pPr algn="ctr"/>
            <a:r>
              <a:rPr lang="en-CA" dirty="0" smtClean="0"/>
              <a:t>{A, D}</a:t>
            </a:r>
          </a:p>
          <a:p>
            <a:pPr algn="ctr"/>
            <a:r>
              <a:rPr lang="en-CA" dirty="0" smtClean="0"/>
              <a:t>{E, F}</a:t>
            </a:r>
            <a:endParaRPr lang="en-CA" dirty="0"/>
          </a:p>
        </p:txBody>
      </p:sp>
      <p:pic>
        <p:nvPicPr>
          <p:cNvPr id="5" name="Picture 29" descr="C:\Users\dwharder\Desktop\a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712" y="2348880"/>
            <a:ext cx="4322439" cy="4035902"/>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p:cNvCxnSpPr/>
          <p:nvPr/>
        </p:nvCxnSpPr>
        <p:spPr>
          <a:xfrm>
            <a:off x="7055578" y="2247722"/>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21294" y="2132856"/>
            <a:ext cx="4237122" cy="369332"/>
          </a:xfrm>
          <a:prstGeom prst="rect">
            <a:avLst/>
          </a:prstGeom>
          <a:noFill/>
        </p:spPr>
        <p:txBody>
          <a:bodyPr wrap="none" rtlCol="0">
            <a:spAutoFit/>
          </a:bodyPr>
          <a:lstStyle/>
          <a:p>
            <a:pPr algn="ctr"/>
            <a:r>
              <a:rPr lang="en-CA" dirty="0" smtClean="0"/>
              <a:t>{A}, {B, C, E, F, G, H, I}, {D}, {J}, {K}, {L}</a:t>
            </a:r>
            <a:endParaRPr lang="en-CA" dirty="0"/>
          </a:p>
        </p:txBody>
      </p:sp>
    </p:spTree>
    <p:extLst>
      <p:ext uri="{BB962C8B-B14F-4D97-AF65-F5344CB8AC3E}">
        <p14:creationId xmlns:p14="http://schemas.microsoft.com/office/powerpoint/2010/main" val="898507136"/>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en-US" dirty="0">
                <a:latin typeface="Arial" charset="0"/>
                <a:cs typeface="Arial" charset="0"/>
              </a:rPr>
              <a:t>Example</a:t>
            </a:r>
            <a:endParaRPr lang="en-US" altLang="en-US" dirty="0" smtClean="0">
              <a:latin typeface="Arial" charset="0"/>
              <a:cs typeface="Arial" charset="0"/>
            </a:endParaRPr>
          </a:p>
        </p:txBody>
      </p:sp>
      <p:sp>
        <p:nvSpPr>
          <p:cNvPr id="7171"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We try adding {B, C}, but it creates a cycle</a:t>
            </a:r>
          </a:p>
        </p:txBody>
      </p:sp>
      <p:sp>
        <p:nvSpPr>
          <p:cNvPr id="37" name="TextBox 36"/>
          <p:cNvSpPr txBox="1"/>
          <p:nvPr/>
        </p:nvSpPr>
        <p:spPr>
          <a:xfrm>
            <a:off x="7375931" y="671691"/>
            <a:ext cx="813043" cy="6186309"/>
          </a:xfrm>
          <a:prstGeom prst="rect">
            <a:avLst/>
          </a:prstGeom>
          <a:noFill/>
        </p:spPr>
        <p:txBody>
          <a:bodyPr wrap="none" rtlCol="0">
            <a:spAutoFit/>
          </a:bodyPr>
          <a:lstStyle/>
          <a:p>
            <a:pPr algn="ctr"/>
            <a:r>
              <a:rPr lang="en-CA" dirty="0" smtClean="0">
                <a:solidFill>
                  <a:srgbClr val="FF0000"/>
                </a:solidFill>
              </a:rPr>
              <a:t>{C, E}</a:t>
            </a:r>
          </a:p>
          <a:p>
            <a:pPr algn="ctr"/>
            <a:r>
              <a:rPr lang="en-CA" dirty="0" smtClean="0">
                <a:solidFill>
                  <a:srgbClr val="FF0000"/>
                </a:solidFill>
              </a:rPr>
              <a:t>{H, I}</a:t>
            </a:r>
          </a:p>
          <a:p>
            <a:pPr algn="ctr"/>
            <a:r>
              <a:rPr lang="en-CA" dirty="0" smtClean="0">
                <a:solidFill>
                  <a:srgbClr val="FF0000"/>
                </a:solidFill>
              </a:rPr>
              <a:t>{G, I}</a:t>
            </a:r>
          </a:p>
          <a:p>
            <a:pPr algn="ctr"/>
            <a:r>
              <a:rPr lang="en-CA" dirty="0" smtClean="0">
                <a:solidFill>
                  <a:srgbClr val="FF0000"/>
                </a:solidFill>
              </a:rPr>
              <a:t>{F, G}</a:t>
            </a:r>
          </a:p>
          <a:p>
            <a:pPr algn="ctr"/>
            <a:r>
              <a:rPr lang="en-CA" dirty="0" smtClean="0">
                <a:solidFill>
                  <a:srgbClr val="FF0000"/>
                </a:solidFill>
              </a:rPr>
              <a:t>{B, E}</a:t>
            </a:r>
          </a:p>
          <a:p>
            <a:pPr algn="ctr"/>
            <a:r>
              <a:rPr lang="en-CA" dirty="0" smtClean="0">
                <a:solidFill>
                  <a:srgbClr val="FF0000"/>
                </a:solidFill>
              </a:rPr>
              <a:t>{E, H}</a:t>
            </a:r>
          </a:p>
          <a:p>
            <a:pPr algn="ctr"/>
            <a:r>
              <a:rPr lang="en-CA" dirty="0" smtClean="0"/>
              <a:t>{B, C}</a:t>
            </a:r>
          </a:p>
          <a:p>
            <a:pPr algn="ctr"/>
            <a:r>
              <a:rPr lang="en-CA" dirty="0" smtClean="0"/>
              <a:t>{H, K}</a:t>
            </a:r>
          </a:p>
          <a:p>
            <a:pPr algn="ctr"/>
            <a:r>
              <a:rPr lang="en-CA" dirty="0" smtClean="0"/>
              <a:t>{H, L}</a:t>
            </a:r>
          </a:p>
          <a:p>
            <a:pPr algn="ctr"/>
            <a:r>
              <a:rPr lang="en-CA" dirty="0" smtClean="0"/>
              <a:t>{D, E}</a:t>
            </a:r>
          </a:p>
          <a:p>
            <a:pPr algn="ctr"/>
            <a:r>
              <a:rPr lang="en-CA" dirty="0" smtClean="0"/>
              <a:t>{G, H}</a:t>
            </a:r>
          </a:p>
          <a:p>
            <a:pPr algn="ctr"/>
            <a:r>
              <a:rPr lang="en-CA" dirty="0" smtClean="0"/>
              <a:t>{I, K}</a:t>
            </a:r>
          </a:p>
          <a:p>
            <a:pPr algn="ctr"/>
            <a:r>
              <a:rPr lang="en-CA" dirty="0" smtClean="0"/>
              <a:t>{B, D}</a:t>
            </a:r>
          </a:p>
          <a:p>
            <a:pPr algn="ctr"/>
            <a:r>
              <a:rPr lang="en-CA" dirty="0" smtClean="0"/>
              <a:t>{D, F}</a:t>
            </a:r>
          </a:p>
          <a:p>
            <a:pPr algn="ctr"/>
            <a:r>
              <a:rPr lang="en-CA" dirty="0" smtClean="0"/>
              <a:t>{E, G}</a:t>
            </a:r>
          </a:p>
          <a:p>
            <a:pPr algn="ctr"/>
            <a:r>
              <a:rPr lang="en-CA" dirty="0" smtClean="0"/>
              <a:t>{K, L}</a:t>
            </a:r>
          </a:p>
          <a:p>
            <a:pPr algn="ctr"/>
            <a:r>
              <a:rPr lang="en-CA" dirty="0" smtClean="0"/>
              <a:t>{J, K}</a:t>
            </a:r>
          </a:p>
          <a:p>
            <a:pPr algn="ctr"/>
            <a:r>
              <a:rPr lang="en-CA" dirty="0" smtClean="0"/>
              <a:t>{J, I}</a:t>
            </a:r>
          </a:p>
          <a:p>
            <a:pPr algn="ctr"/>
            <a:r>
              <a:rPr lang="en-CA" dirty="0" smtClean="0"/>
              <a:t>{J, G}</a:t>
            </a:r>
          </a:p>
          <a:p>
            <a:pPr algn="ctr"/>
            <a:r>
              <a:rPr lang="en-CA" dirty="0" smtClean="0"/>
              <a:t>{A, B}</a:t>
            </a:r>
          </a:p>
          <a:p>
            <a:pPr algn="ctr"/>
            <a:r>
              <a:rPr lang="en-CA" dirty="0" smtClean="0"/>
              <a:t>{A, D}</a:t>
            </a:r>
          </a:p>
          <a:p>
            <a:pPr algn="ctr"/>
            <a:r>
              <a:rPr lang="en-CA" dirty="0" smtClean="0"/>
              <a:t>{E, F}</a:t>
            </a:r>
            <a:endParaRPr lang="en-CA" dirty="0"/>
          </a:p>
        </p:txBody>
      </p:sp>
      <p:pic>
        <p:nvPicPr>
          <p:cNvPr id="5" name="Picture 28" descr="C:\Users\dwharder\Desktop\a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712" y="2348880"/>
            <a:ext cx="4322439" cy="4035902"/>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p:cNvCxnSpPr/>
          <p:nvPr/>
        </p:nvCxnSpPr>
        <p:spPr>
          <a:xfrm>
            <a:off x="7055578" y="2524427"/>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721294" y="2132856"/>
            <a:ext cx="4237122" cy="369332"/>
          </a:xfrm>
          <a:prstGeom prst="rect">
            <a:avLst/>
          </a:prstGeom>
          <a:noFill/>
        </p:spPr>
        <p:txBody>
          <a:bodyPr wrap="none" rtlCol="0">
            <a:spAutoFit/>
          </a:bodyPr>
          <a:lstStyle/>
          <a:p>
            <a:pPr algn="ctr"/>
            <a:r>
              <a:rPr lang="en-CA" dirty="0" smtClean="0"/>
              <a:t>{A}, {</a:t>
            </a:r>
            <a:r>
              <a:rPr lang="en-CA" dirty="0" smtClean="0">
                <a:solidFill>
                  <a:srgbClr val="FF0000"/>
                </a:solidFill>
              </a:rPr>
              <a:t>B</a:t>
            </a:r>
            <a:r>
              <a:rPr lang="en-CA" dirty="0" smtClean="0"/>
              <a:t>, </a:t>
            </a:r>
            <a:r>
              <a:rPr lang="en-CA" dirty="0" smtClean="0">
                <a:solidFill>
                  <a:srgbClr val="FF0000"/>
                </a:solidFill>
              </a:rPr>
              <a:t>C</a:t>
            </a:r>
            <a:r>
              <a:rPr lang="en-CA" dirty="0" smtClean="0"/>
              <a:t>, E, F, G, H, I}, {D}, {J}, {K}, {L}</a:t>
            </a:r>
            <a:endParaRPr lang="en-CA" dirty="0"/>
          </a:p>
        </p:txBody>
      </p:sp>
    </p:spTree>
    <p:extLst>
      <p:ext uri="{BB962C8B-B14F-4D97-AF65-F5344CB8AC3E}">
        <p14:creationId xmlns:p14="http://schemas.microsoft.com/office/powerpoint/2010/main" val="3632329616"/>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en-US" dirty="0">
                <a:latin typeface="Arial" charset="0"/>
                <a:cs typeface="Arial" charset="0"/>
              </a:rPr>
              <a:t>Example</a:t>
            </a:r>
            <a:endParaRPr lang="en-US" altLang="en-US" dirty="0" smtClean="0">
              <a:latin typeface="Arial" charset="0"/>
              <a:cs typeface="Arial" charset="0"/>
            </a:endParaRPr>
          </a:p>
        </p:txBody>
      </p:sp>
      <p:sp>
        <p:nvSpPr>
          <p:cNvPr id="7171"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We add edge {H, K}, {H, L} and {D, E}</a:t>
            </a:r>
          </a:p>
        </p:txBody>
      </p:sp>
      <p:pic>
        <p:nvPicPr>
          <p:cNvPr id="5" name="Picture 25" descr="C:\Users\dwharder\Desktop\a1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712" y="2348880"/>
            <a:ext cx="4322439" cy="403590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7375931" y="671691"/>
            <a:ext cx="813043" cy="6186309"/>
          </a:xfrm>
          <a:prstGeom prst="rect">
            <a:avLst/>
          </a:prstGeom>
          <a:noFill/>
        </p:spPr>
        <p:txBody>
          <a:bodyPr wrap="none" rtlCol="0">
            <a:spAutoFit/>
          </a:bodyPr>
          <a:lstStyle/>
          <a:p>
            <a:pPr algn="ctr"/>
            <a:r>
              <a:rPr lang="en-CA" dirty="0" smtClean="0">
                <a:solidFill>
                  <a:srgbClr val="FF0000"/>
                </a:solidFill>
              </a:rPr>
              <a:t>{C, E}</a:t>
            </a:r>
          </a:p>
          <a:p>
            <a:pPr algn="ctr"/>
            <a:r>
              <a:rPr lang="en-CA" dirty="0" smtClean="0">
                <a:solidFill>
                  <a:srgbClr val="FF0000"/>
                </a:solidFill>
              </a:rPr>
              <a:t>{H, I}</a:t>
            </a:r>
          </a:p>
          <a:p>
            <a:pPr algn="ctr"/>
            <a:r>
              <a:rPr lang="en-CA" dirty="0" smtClean="0">
                <a:solidFill>
                  <a:srgbClr val="FF0000"/>
                </a:solidFill>
              </a:rPr>
              <a:t>{G, I}</a:t>
            </a:r>
          </a:p>
          <a:p>
            <a:pPr algn="ctr"/>
            <a:r>
              <a:rPr lang="en-CA" dirty="0" smtClean="0">
                <a:solidFill>
                  <a:srgbClr val="FF0000"/>
                </a:solidFill>
              </a:rPr>
              <a:t>{F, G}</a:t>
            </a:r>
          </a:p>
          <a:p>
            <a:pPr algn="ctr"/>
            <a:r>
              <a:rPr lang="en-CA" dirty="0" smtClean="0">
                <a:solidFill>
                  <a:srgbClr val="FF0000"/>
                </a:solidFill>
              </a:rPr>
              <a:t>{B, E}</a:t>
            </a:r>
          </a:p>
          <a:p>
            <a:pPr algn="ctr"/>
            <a:r>
              <a:rPr lang="en-CA" dirty="0" smtClean="0">
                <a:solidFill>
                  <a:srgbClr val="FF0000"/>
                </a:solidFill>
              </a:rPr>
              <a:t>{E, H}</a:t>
            </a:r>
          </a:p>
          <a:p>
            <a:pPr algn="ctr"/>
            <a:r>
              <a:rPr lang="en-CA" dirty="0" smtClean="0">
                <a:solidFill>
                  <a:schemeClr val="bg1">
                    <a:lumMod val="85000"/>
                  </a:schemeClr>
                </a:solidFill>
              </a:rPr>
              <a:t>{B, C}</a:t>
            </a:r>
          </a:p>
          <a:p>
            <a:pPr algn="ctr"/>
            <a:r>
              <a:rPr lang="en-CA" dirty="0" smtClean="0">
                <a:solidFill>
                  <a:srgbClr val="FF0000"/>
                </a:solidFill>
              </a:rPr>
              <a:t>{H, K}</a:t>
            </a:r>
          </a:p>
          <a:p>
            <a:pPr algn="ctr"/>
            <a:r>
              <a:rPr lang="en-CA" dirty="0" smtClean="0">
                <a:solidFill>
                  <a:srgbClr val="FF0000"/>
                </a:solidFill>
              </a:rPr>
              <a:t>{H, L}</a:t>
            </a:r>
          </a:p>
          <a:p>
            <a:pPr algn="ctr"/>
            <a:r>
              <a:rPr lang="en-CA" dirty="0" smtClean="0">
                <a:solidFill>
                  <a:srgbClr val="FF0000"/>
                </a:solidFill>
              </a:rPr>
              <a:t>{D, E}</a:t>
            </a:r>
          </a:p>
          <a:p>
            <a:pPr algn="ctr"/>
            <a:r>
              <a:rPr lang="en-CA" dirty="0" smtClean="0"/>
              <a:t>{G, H}</a:t>
            </a:r>
          </a:p>
          <a:p>
            <a:pPr algn="ctr"/>
            <a:r>
              <a:rPr lang="en-CA" dirty="0" smtClean="0"/>
              <a:t>{I, K}</a:t>
            </a:r>
          </a:p>
          <a:p>
            <a:pPr algn="ctr"/>
            <a:r>
              <a:rPr lang="en-CA" dirty="0" smtClean="0"/>
              <a:t>{B, D}</a:t>
            </a:r>
          </a:p>
          <a:p>
            <a:pPr algn="ctr"/>
            <a:r>
              <a:rPr lang="en-CA" dirty="0" smtClean="0"/>
              <a:t>{D, F}</a:t>
            </a:r>
          </a:p>
          <a:p>
            <a:pPr algn="ctr"/>
            <a:r>
              <a:rPr lang="en-CA" dirty="0" smtClean="0"/>
              <a:t>{E, G}</a:t>
            </a:r>
          </a:p>
          <a:p>
            <a:pPr algn="ctr"/>
            <a:r>
              <a:rPr lang="en-CA" dirty="0" smtClean="0"/>
              <a:t>{K, L}</a:t>
            </a:r>
          </a:p>
          <a:p>
            <a:pPr algn="ctr"/>
            <a:r>
              <a:rPr lang="en-CA" dirty="0" smtClean="0"/>
              <a:t>{J, K}</a:t>
            </a:r>
          </a:p>
          <a:p>
            <a:pPr algn="ctr"/>
            <a:r>
              <a:rPr lang="en-CA" dirty="0" smtClean="0"/>
              <a:t>{J, I}</a:t>
            </a:r>
          </a:p>
          <a:p>
            <a:pPr algn="ctr"/>
            <a:r>
              <a:rPr lang="en-CA" dirty="0" smtClean="0"/>
              <a:t>{J, G}</a:t>
            </a:r>
          </a:p>
          <a:p>
            <a:pPr algn="ctr"/>
            <a:r>
              <a:rPr lang="en-CA" dirty="0" smtClean="0"/>
              <a:t>{A, B}</a:t>
            </a:r>
          </a:p>
          <a:p>
            <a:pPr algn="ctr"/>
            <a:r>
              <a:rPr lang="en-CA" dirty="0" smtClean="0"/>
              <a:t>{A, D}</a:t>
            </a:r>
          </a:p>
          <a:p>
            <a:pPr algn="ctr"/>
            <a:r>
              <a:rPr lang="en-CA" dirty="0" smtClean="0"/>
              <a:t>{E, F}</a:t>
            </a:r>
            <a:endParaRPr lang="en-CA" dirty="0"/>
          </a:p>
        </p:txBody>
      </p:sp>
      <p:cxnSp>
        <p:nvCxnSpPr>
          <p:cNvPr id="7" name="Straight Arrow Connector 6"/>
          <p:cNvCxnSpPr/>
          <p:nvPr/>
        </p:nvCxnSpPr>
        <p:spPr>
          <a:xfrm>
            <a:off x="7055578" y="3348525"/>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7055578" y="3068960"/>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7055578" y="2797595"/>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952127" y="2132856"/>
            <a:ext cx="3775457" cy="369332"/>
          </a:xfrm>
          <a:prstGeom prst="rect">
            <a:avLst/>
          </a:prstGeom>
          <a:noFill/>
        </p:spPr>
        <p:txBody>
          <a:bodyPr wrap="none" rtlCol="0">
            <a:spAutoFit/>
          </a:bodyPr>
          <a:lstStyle/>
          <a:p>
            <a:pPr algn="ctr"/>
            <a:r>
              <a:rPr lang="en-CA" dirty="0" smtClean="0"/>
              <a:t>{A}, {B, C, D, E, F, G, H, I, K, L}, {J}</a:t>
            </a:r>
            <a:endParaRPr lang="en-CA" dirty="0"/>
          </a:p>
        </p:txBody>
      </p:sp>
    </p:spTree>
    <p:extLst>
      <p:ext uri="{BB962C8B-B14F-4D97-AF65-F5344CB8AC3E}">
        <p14:creationId xmlns:p14="http://schemas.microsoft.com/office/powerpoint/2010/main" val="1736031488"/>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en-US" dirty="0">
                <a:latin typeface="Arial" charset="0"/>
                <a:cs typeface="Arial" charset="0"/>
              </a:rPr>
              <a:t>Example</a:t>
            </a:r>
            <a:endParaRPr lang="en-US" altLang="en-US" dirty="0" smtClean="0">
              <a:latin typeface="Arial" charset="0"/>
              <a:cs typeface="Arial" charset="0"/>
            </a:endParaRPr>
          </a:p>
        </p:txBody>
      </p:sp>
      <p:sp>
        <p:nvSpPr>
          <p:cNvPr id="7171" name="Rectangle 3"/>
          <p:cNvSpPr>
            <a:spLocks noGrp="1" noChangeArrowheads="1"/>
          </p:cNvSpPr>
          <p:nvPr>
            <p:ph type="body" idx="1"/>
          </p:nvPr>
        </p:nvSpPr>
        <p:spPr/>
        <p:txBody>
          <a:bodyPr/>
          <a:lstStyle/>
          <a:p>
            <a:pPr>
              <a:buNone/>
            </a:pPr>
            <a:r>
              <a:rPr lang="en-US" altLang="en-US" dirty="0" smtClean="0">
                <a:latin typeface="Arial" charset="0"/>
                <a:cs typeface="Arial" charset="0"/>
              </a:rPr>
              <a:t>	Both G and H are in the same set</a:t>
            </a:r>
            <a:endParaRPr lang="en-US" altLang="en-US" dirty="0">
              <a:latin typeface="Arial" charset="0"/>
              <a:cs typeface="Arial" charset="0"/>
            </a:endParaRPr>
          </a:p>
        </p:txBody>
      </p:sp>
      <p:pic>
        <p:nvPicPr>
          <p:cNvPr id="5" name="Picture 24" descr="C:\Users\dwharder\Desktop\a1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712" y="2348880"/>
            <a:ext cx="4322439" cy="403590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7375931" y="671691"/>
            <a:ext cx="813043" cy="6186309"/>
          </a:xfrm>
          <a:prstGeom prst="rect">
            <a:avLst/>
          </a:prstGeom>
          <a:noFill/>
        </p:spPr>
        <p:txBody>
          <a:bodyPr wrap="none" rtlCol="0">
            <a:spAutoFit/>
          </a:bodyPr>
          <a:lstStyle/>
          <a:p>
            <a:pPr algn="ctr"/>
            <a:r>
              <a:rPr lang="en-CA" dirty="0" smtClean="0">
                <a:solidFill>
                  <a:srgbClr val="FF0000"/>
                </a:solidFill>
              </a:rPr>
              <a:t>{C, E}</a:t>
            </a:r>
          </a:p>
          <a:p>
            <a:pPr algn="ctr"/>
            <a:r>
              <a:rPr lang="en-CA" dirty="0" smtClean="0">
                <a:solidFill>
                  <a:srgbClr val="FF0000"/>
                </a:solidFill>
              </a:rPr>
              <a:t>{H, I}</a:t>
            </a:r>
          </a:p>
          <a:p>
            <a:pPr algn="ctr"/>
            <a:r>
              <a:rPr lang="en-CA" dirty="0" smtClean="0">
                <a:solidFill>
                  <a:srgbClr val="FF0000"/>
                </a:solidFill>
              </a:rPr>
              <a:t>{G, I}</a:t>
            </a:r>
          </a:p>
          <a:p>
            <a:pPr algn="ctr"/>
            <a:r>
              <a:rPr lang="en-CA" dirty="0" smtClean="0">
                <a:solidFill>
                  <a:srgbClr val="FF0000"/>
                </a:solidFill>
              </a:rPr>
              <a:t>{F, G}</a:t>
            </a:r>
          </a:p>
          <a:p>
            <a:pPr algn="ctr"/>
            <a:r>
              <a:rPr lang="en-CA" dirty="0" smtClean="0">
                <a:solidFill>
                  <a:srgbClr val="FF0000"/>
                </a:solidFill>
              </a:rPr>
              <a:t>{B, E}</a:t>
            </a:r>
          </a:p>
          <a:p>
            <a:pPr algn="ctr"/>
            <a:r>
              <a:rPr lang="en-CA" dirty="0" smtClean="0">
                <a:solidFill>
                  <a:srgbClr val="FF0000"/>
                </a:solidFill>
              </a:rPr>
              <a:t>{E, H}</a:t>
            </a:r>
          </a:p>
          <a:p>
            <a:pPr algn="ctr"/>
            <a:r>
              <a:rPr lang="en-CA" dirty="0" smtClean="0">
                <a:solidFill>
                  <a:schemeClr val="bg1">
                    <a:lumMod val="85000"/>
                  </a:schemeClr>
                </a:solidFill>
              </a:rPr>
              <a:t>{B, C}</a:t>
            </a:r>
          </a:p>
          <a:p>
            <a:pPr algn="ctr"/>
            <a:r>
              <a:rPr lang="en-CA" dirty="0" smtClean="0">
                <a:solidFill>
                  <a:srgbClr val="FF0000"/>
                </a:solidFill>
              </a:rPr>
              <a:t>{H, K}</a:t>
            </a:r>
          </a:p>
          <a:p>
            <a:pPr algn="ctr"/>
            <a:r>
              <a:rPr lang="en-CA" dirty="0" smtClean="0">
                <a:solidFill>
                  <a:srgbClr val="FF0000"/>
                </a:solidFill>
              </a:rPr>
              <a:t>{H, L}</a:t>
            </a:r>
          </a:p>
          <a:p>
            <a:pPr algn="ctr"/>
            <a:r>
              <a:rPr lang="en-CA" dirty="0" smtClean="0">
                <a:solidFill>
                  <a:srgbClr val="FF0000"/>
                </a:solidFill>
              </a:rPr>
              <a:t>{D, E}</a:t>
            </a:r>
          </a:p>
          <a:p>
            <a:pPr algn="ctr"/>
            <a:r>
              <a:rPr lang="en-CA" dirty="0" smtClean="0"/>
              <a:t>{G, H}</a:t>
            </a:r>
          </a:p>
          <a:p>
            <a:pPr algn="ctr"/>
            <a:r>
              <a:rPr lang="en-CA" dirty="0" smtClean="0"/>
              <a:t>{I, K}</a:t>
            </a:r>
          </a:p>
          <a:p>
            <a:pPr algn="ctr"/>
            <a:r>
              <a:rPr lang="en-CA" dirty="0" smtClean="0"/>
              <a:t>{B, D}</a:t>
            </a:r>
          </a:p>
          <a:p>
            <a:pPr algn="ctr"/>
            <a:r>
              <a:rPr lang="en-CA" dirty="0" smtClean="0"/>
              <a:t>{D, F}</a:t>
            </a:r>
          </a:p>
          <a:p>
            <a:pPr algn="ctr"/>
            <a:r>
              <a:rPr lang="en-CA" dirty="0" smtClean="0"/>
              <a:t>{E, G}</a:t>
            </a:r>
          </a:p>
          <a:p>
            <a:pPr algn="ctr"/>
            <a:r>
              <a:rPr lang="en-CA" dirty="0" smtClean="0"/>
              <a:t>{K, L}</a:t>
            </a:r>
          </a:p>
          <a:p>
            <a:pPr algn="ctr"/>
            <a:r>
              <a:rPr lang="en-CA" dirty="0" smtClean="0"/>
              <a:t>{J, K}</a:t>
            </a:r>
          </a:p>
          <a:p>
            <a:pPr algn="ctr"/>
            <a:r>
              <a:rPr lang="en-CA" dirty="0" smtClean="0"/>
              <a:t>{J, I}</a:t>
            </a:r>
          </a:p>
          <a:p>
            <a:pPr algn="ctr"/>
            <a:r>
              <a:rPr lang="en-CA" dirty="0" smtClean="0"/>
              <a:t>{J, G}</a:t>
            </a:r>
          </a:p>
          <a:p>
            <a:pPr algn="ctr"/>
            <a:r>
              <a:rPr lang="en-CA" dirty="0" smtClean="0"/>
              <a:t>{A, B}</a:t>
            </a:r>
          </a:p>
          <a:p>
            <a:pPr algn="ctr"/>
            <a:r>
              <a:rPr lang="en-CA" dirty="0" smtClean="0"/>
              <a:t>{A, D}</a:t>
            </a:r>
          </a:p>
          <a:p>
            <a:pPr algn="ctr"/>
            <a:r>
              <a:rPr lang="en-CA" dirty="0" smtClean="0"/>
              <a:t>{E, F}</a:t>
            </a:r>
            <a:endParaRPr lang="en-CA" dirty="0"/>
          </a:p>
        </p:txBody>
      </p:sp>
      <p:cxnSp>
        <p:nvCxnSpPr>
          <p:cNvPr id="7" name="Straight Arrow Connector 6"/>
          <p:cNvCxnSpPr/>
          <p:nvPr/>
        </p:nvCxnSpPr>
        <p:spPr>
          <a:xfrm>
            <a:off x="7055578" y="3623818"/>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952127" y="2132856"/>
            <a:ext cx="3775457" cy="369332"/>
          </a:xfrm>
          <a:prstGeom prst="rect">
            <a:avLst/>
          </a:prstGeom>
          <a:noFill/>
        </p:spPr>
        <p:txBody>
          <a:bodyPr wrap="none" rtlCol="0">
            <a:spAutoFit/>
          </a:bodyPr>
          <a:lstStyle/>
          <a:p>
            <a:pPr algn="ctr"/>
            <a:r>
              <a:rPr lang="en-CA" dirty="0" smtClean="0"/>
              <a:t>{A}, {B, C, D, E, F, </a:t>
            </a:r>
            <a:r>
              <a:rPr lang="en-CA" dirty="0" smtClean="0">
                <a:solidFill>
                  <a:srgbClr val="FF0000"/>
                </a:solidFill>
              </a:rPr>
              <a:t>G</a:t>
            </a:r>
            <a:r>
              <a:rPr lang="en-CA" dirty="0" smtClean="0"/>
              <a:t>, </a:t>
            </a:r>
            <a:r>
              <a:rPr lang="en-CA" dirty="0" smtClean="0">
                <a:solidFill>
                  <a:srgbClr val="FF0000"/>
                </a:solidFill>
              </a:rPr>
              <a:t>H</a:t>
            </a:r>
            <a:r>
              <a:rPr lang="en-CA" dirty="0" smtClean="0"/>
              <a:t>, I, K, L}, {J}</a:t>
            </a:r>
            <a:endParaRPr lang="en-CA" dirty="0"/>
          </a:p>
        </p:txBody>
      </p:sp>
    </p:spTree>
    <p:extLst>
      <p:ext uri="{BB962C8B-B14F-4D97-AF65-F5344CB8AC3E}">
        <p14:creationId xmlns:p14="http://schemas.microsoft.com/office/powerpoint/2010/main" val="29452832"/>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en-US" dirty="0">
                <a:latin typeface="Arial" charset="0"/>
                <a:cs typeface="Arial" charset="0"/>
              </a:rPr>
              <a:t>Example</a:t>
            </a:r>
            <a:endParaRPr lang="en-US" altLang="en-US" dirty="0" smtClean="0">
              <a:latin typeface="Arial" charset="0"/>
              <a:cs typeface="Arial" charset="0"/>
            </a:endParaRPr>
          </a:p>
        </p:txBody>
      </p:sp>
      <p:sp>
        <p:nvSpPr>
          <p:cNvPr id="7171" name="Rectangle 3"/>
          <p:cNvSpPr>
            <a:spLocks noGrp="1" noChangeArrowheads="1"/>
          </p:cNvSpPr>
          <p:nvPr>
            <p:ph type="body" idx="1"/>
          </p:nvPr>
        </p:nvSpPr>
        <p:spPr/>
        <p:txBody>
          <a:bodyPr/>
          <a:lstStyle/>
          <a:p>
            <a:pPr>
              <a:buNone/>
            </a:pPr>
            <a:r>
              <a:rPr lang="en-US" altLang="en-US" dirty="0" smtClean="0">
                <a:latin typeface="Arial" charset="0"/>
                <a:cs typeface="Arial" charset="0"/>
              </a:rPr>
              <a:t>	Both {I, K} are in the same set</a:t>
            </a:r>
            <a:endParaRPr lang="en-US" altLang="en-US" dirty="0">
              <a:latin typeface="Arial" charset="0"/>
              <a:cs typeface="Arial" charset="0"/>
            </a:endParaRPr>
          </a:p>
        </p:txBody>
      </p:sp>
      <p:pic>
        <p:nvPicPr>
          <p:cNvPr id="5" name="Picture 23" descr="C:\Users\dwharder\Desktop\a1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712" y="2348880"/>
            <a:ext cx="4322439" cy="403590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7375931" y="671691"/>
            <a:ext cx="813043" cy="6186309"/>
          </a:xfrm>
          <a:prstGeom prst="rect">
            <a:avLst/>
          </a:prstGeom>
          <a:noFill/>
        </p:spPr>
        <p:txBody>
          <a:bodyPr wrap="none" rtlCol="0">
            <a:spAutoFit/>
          </a:bodyPr>
          <a:lstStyle/>
          <a:p>
            <a:pPr algn="ctr"/>
            <a:r>
              <a:rPr lang="en-CA" dirty="0" smtClean="0">
                <a:solidFill>
                  <a:srgbClr val="FF0000"/>
                </a:solidFill>
              </a:rPr>
              <a:t>{C, E}</a:t>
            </a:r>
          </a:p>
          <a:p>
            <a:pPr algn="ctr"/>
            <a:r>
              <a:rPr lang="en-CA" dirty="0" smtClean="0">
                <a:solidFill>
                  <a:srgbClr val="FF0000"/>
                </a:solidFill>
              </a:rPr>
              <a:t>{H, I}</a:t>
            </a:r>
          </a:p>
          <a:p>
            <a:pPr algn="ctr"/>
            <a:r>
              <a:rPr lang="en-CA" dirty="0" smtClean="0">
                <a:solidFill>
                  <a:srgbClr val="FF0000"/>
                </a:solidFill>
              </a:rPr>
              <a:t>{G, I}</a:t>
            </a:r>
          </a:p>
          <a:p>
            <a:pPr algn="ctr"/>
            <a:r>
              <a:rPr lang="en-CA" dirty="0" smtClean="0">
                <a:solidFill>
                  <a:srgbClr val="FF0000"/>
                </a:solidFill>
              </a:rPr>
              <a:t>{F, G}</a:t>
            </a:r>
          </a:p>
          <a:p>
            <a:pPr algn="ctr"/>
            <a:r>
              <a:rPr lang="en-CA" dirty="0" smtClean="0">
                <a:solidFill>
                  <a:srgbClr val="FF0000"/>
                </a:solidFill>
              </a:rPr>
              <a:t>{B, E}</a:t>
            </a:r>
          </a:p>
          <a:p>
            <a:pPr algn="ctr"/>
            <a:r>
              <a:rPr lang="en-CA" dirty="0" smtClean="0">
                <a:solidFill>
                  <a:srgbClr val="FF0000"/>
                </a:solidFill>
              </a:rPr>
              <a:t>{E, H}</a:t>
            </a:r>
          </a:p>
          <a:p>
            <a:pPr algn="ctr"/>
            <a:r>
              <a:rPr lang="en-CA" dirty="0" smtClean="0">
                <a:solidFill>
                  <a:schemeClr val="bg1">
                    <a:lumMod val="85000"/>
                  </a:schemeClr>
                </a:solidFill>
              </a:rPr>
              <a:t>{B, C}</a:t>
            </a:r>
          </a:p>
          <a:p>
            <a:pPr algn="ctr"/>
            <a:r>
              <a:rPr lang="en-CA" dirty="0" smtClean="0">
                <a:solidFill>
                  <a:srgbClr val="FF0000"/>
                </a:solidFill>
              </a:rPr>
              <a:t>{H, K}</a:t>
            </a:r>
          </a:p>
          <a:p>
            <a:pPr algn="ctr"/>
            <a:r>
              <a:rPr lang="en-CA" dirty="0" smtClean="0">
                <a:solidFill>
                  <a:srgbClr val="FF0000"/>
                </a:solidFill>
              </a:rPr>
              <a:t>{H, L}</a:t>
            </a:r>
          </a:p>
          <a:p>
            <a:pPr algn="ctr"/>
            <a:r>
              <a:rPr lang="en-CA" dirty="0" smtClean="0">
                <a:solidFill>
                  <a:srgbClr val="FF0000"/>
                </a:solidFill>
              </a:rPr>
              <a:t>{D, E}</a:t>
            </a:r>
          </a:p>
          <a:p>
            <a:pPr algn="ctr"/>
            <a:r>
              <a:rPr lang="en-CA" dirty="0" smtClean="0">
                <a:solidFill>
                  <a:schemeClr val="bg1">
                    <a:lumMod val="85000"/>
                  </a:schemeClr>
                </a:solidFill>
              </a:rPr>
              <a:t>{G, H}</a:t>
            </a:r>
          </a:p>
          <a:p>
            <a:pPr algn="ctr"/>
            <a:r>
              <a:rPr lang="en-CA" dirty="0" smtClean="0"/>
              <a:t>{I, K}</a:t>
            </a:r>
          </a:p>
          <a:p>
            <a:pPr algn="ctr"/>
            <a:r>
              <a:rPr lang="en-CA" dirty="0" smtClean="0"/>
              <a:t>{B, D}</a:t>
            </a:r>
          </a:p>
          <a:p>
            <a:pPr algn="ctr"/>
            <a:r>
              <a:rPr lang="en-CA" dirty="0" smtClean="0"/>
              <a:t>{D, F}</a:t>
            </a:r>
          </a:p>
          <a:p>
            <a:pPr algn="ctr"/>
            <a:r>
              <a:rPr lang="en-CA" dirty="0" smtClean="0"/>
              <a:t>{E, G}</a:t>
            </a:r>
          </a:p>
          <a:p>
            <a:pPr algn="ctr"/>
            <a:r>
              <a:rPr lang="en-CA" dirty="0" smtClean="0"/>
              <a:t>{K, L}</a:t>
            </a:r>
          </a:p>
          <a:p>
            <a:pPr algn="ctr"/>
            <a:r>
              <a:rPr lang="en-CA" dirty="0" smtClean="0"/>
              <a:t>{J, K}</a:t>
            </a:r>
          </a:p>
          <a:p>
            <a:pPr algn="ctr"/>
            <a:r>
              <a:rPr lang="en-CA" dirty="0" smtClean="0"/>
              <a:t>{J, I}</a:t>
            </a:r>
          </a:p>
          <a:p>
            <a:pPr algn="ctr"/>
            <a:r>
              <a:rPr lang="en-CA" dirty="0" smtClean="0"/>
              <a:t>{J, G}</a:t>
            </a:r>
          </a:p>
          <a:p>
            <a:pPr algn="ctr"/>
            <a:r>
              <a:rPr lang="en-CA" dirty="0" smtClean="0"/>
              <a:t>{A, B}</a:t>
            </a:r>
          </a:p>
          <a:p>
            <a:pPr algn="ctr"/>
            <a:r>
              <a:rPr lang="en-CA" dirty="0" smtClean="0"/>
              <a:t>{A, D}</a:t>
            </a:r>
          </a:p>
          <a:p>
            <a:pPr algn="ctr"/>
            <a:r>
              <a:rPr lang="en-CA" dirty="0" smtClean="0"/>
              <a:t>{E, F}</a:t>
            </a:r>
            <a:endParaRPr lang="en-CA" dirty="0"/>
          </a:p>
        </p:txBody>
      </p:sp>
      <p:cxnSp>
        <p:nvCxnSpPr>
          <p:cNvPr id="7" name="Straight Arrow Connector 6"/>
          <p:cNvCxnSpPr/>
          <p:nvPr/>
        </p:nvCxnSpPr>
        <p:spPr>
          <a:xfrm>
            <a:off x="7055578" y="3894916"/>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952127" y="2132856"/>
            <a:ext cx="3775457" cy="369332"/>
          </a:xfrm>
          <a:prstGeom prst="rect">
            <a:avLst/>
          </a:prstGeom>
          <a:noFill/>
        </p:spPr>
        <p:txBody>
          <a:bodyPr wrap="none" rtlCol="0">
            <a:spAutoFit/>
          </a:bodyPr>
          <a:lstStyle/>
          <a:p>
            <a:pPr algn="ctr"/>
            <a:r>
              <a:rPr lang="en-CA" dirty="0" smtClean="0"/>
              <a:t>{A}, {B, C, D, E, F, G, H, </a:t>
            </a:r>
            <a:r>
              <a:rPr lang="en-CA" dirty="0" smtClean="0">
                <a:solidFill>
                  <a:srgbClr val="FF0000"/>
                </a:solidFill>
              </a:rPr>
              <a:t>I</a:t>
            </a:r>
            <a:r>
              <a:rPr lang="en-CA" dirty="0" smtClean="0"/>
              <a:t>, </a:t>
            </a:r>
            <a:r>
              <a:rPr lang="en-CA" dirty="0" smtClean="0">
                <a:solidFill>
                  <a:srgbClr val="FF0000"/>
                </a:solidFill>
              </a:rPr>
              <a:t>K</a:t>
            </a:r>
            <a:r>
              <a:rPr lang="en-CA" dirty="0" smtClean="0"/>
              <a:t>, L}, {J}</a:t>
            </a:r>
            <a:endParaRPr lang="en-CA" dirty="0"/>
          </a:p>
        </p:txBody>
      </p:sp>
    </p:spTree>
    <p:extLst>
      <p:ext uri="{BB962C8B-B14F-4D97-AF65-F5344CB8AC3E}">
        <p14:creationId xmlns:p14="http://schemas.microsoft.com/office/powerpoint/2010/main" val="4231544703"/>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en-US" dirty="0">
                <a:latin typeface="Arial" charset="0"/>
                <a:cs typeface="Arial" charset="0"/>
              </a:rPr>
              <a:t>Example</a:t>
            </a:r>
            <a:endParaRPr lang="en-US" altLang="en-US" dirty="0" smtClean="0">
              <a:latin typeface="Arial" charset="0"/>
              <a:cs typeface="Arial" charset="0"/>
            </a:endParaRPr>
          </a:p>
        </p:txBody>
      </p:sp>
      <p:sp>
        <p:nvSpPr>
          <p:cNvPr id="7171" name="Rectangle 3"/>
          <p:cNvSpPr>
            <a:spLocks noGrp="1" noChangeArrowheads="1"/>
          </p:cNvSpPr>
          <p:nvPr>
            <p:ph type="body" idx="1"/>
          </p:nvPr>
        </p:nvSpPr>
        <p:spPr/>
        <p:txBody>
          <a:bodyPr/>
          <a:lstStyle/>
          <a:p>
            <a:pPr>
              <a:buNone/>
            </a:pPr>
            <a:r>
              <a:rPr lang="en-US" altLang="en-US" dirty="0" smtClean="0">
                <a:latin typeface="Arial" charset="0"/>
                <a:cs typeface="Arial" charset="0"/>
              </a:rPr>
              <a:t>	Both {B, D} are in the same set</a:t>
            </a:r>
            <a:endParaRPr lang="en-US" altLang="en-US" dirty="0">
              <a:latin typeface="Arial" charset="0"/>
              <a:cs typeface="Arial" charset="0"/>
            </a:endParaRPr>
          </a:p>
        </p:txBody>
      </p:sp>
      <p:pic>
        <p:nvPicPr>
          <p:cNvPr id="5" name="Picture 22" descr="C:\Users\dwharder\Desktop\a1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712" y="2348880"/>
            <a:ext cx="4322439" cy="403590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7375931" y="671691"/>
            <a:ext cx="813043" cy="6186309"/>
          </a:xfrm>
          <a:prstGeom prst="rect">
            <a:avLst/>
          </a:prstGeom>
          <a:noFill/>
        </p:spPr>
        <p:txBody>
          <a:bodyPr wrap="none" rtlCol="0">
            <a:spAutoFit/>
          </a:bodyPr>
          <a:lstStyle/>
          <a:p>
            <a:pPr algn="ctr"/>
            <a:r>
              <a:rPr lang="en-CA" dirty="0" smtClean="0">
                <a:solidFill>
                  <a:srgbClr val="FF0000"/>
                </a:solidFill>
              </a:rPr>
              <a:t>{C, E}</a:t>
            </a:r>
          </a:p>
          <a:p>
            <a:pPr algn="ctr"/>
            <a:r>
              <a:rPr lang="en-CA" dirty="0" smtClean="0">
                <a:solidFill>
                  <a:srgbClr val="FF0000"/>
                </a:solidFill>
              </a:rPr>
              <a:t>{H, I}</a:t>
            </a:r>
          </a:p>
          <a:p>
            <a:pPr algn="ctr"/>
            <a:r>
              <a:rPr lang="en-CA" dirty="0" smtClean="0">
                <a:solidFill>
                  <a:srgbClr val="FF0000"/>
                </a:solidFill>
              </a:rPr>
              <a:t>{G, I}</a:t>
            </a:r>
          </a:p>
          <a:p>
            <a:pPr algn="ctr"/>
            <a:r>
              <a:rPr lang="en-CA" dirty="0" smtClean="0">
                <a:solidFill>
                  <a:srgbClr val="FF0000"/>
                </a:solidFill>
              </a:rPr>
              <a:t>{F, G}</a:t>
            </a:r>
          </a:p>
          <a:p>
            <a:pPr algn="ctr"/>
            <a:r>
              <a:rPr lang="en-CA" dirty="0" smtClean="0">
                <a:solidFill>
                  <a:srgbClr val="FF0000"/>
                </a:solidFill>
              </a:rPr>
              <a:t>{B, E}</a:t>
            </a:r>
          </a:p>
          <a:p>
            <a:pPr algn="ctr"/>
            <a:r>
              <a:rPr lang="en-CA" dirty="0" smtClean="0">
                <a:solidFill>
                  <a:srgbClr val="FF0000"/>
                </a:solidFill>
              </a:rPr>
              <a:t>{E, H}</a:t>
            </a:r>
          </a:p>
          <a:p>
            <a:pPr algn="ctr"/>
            <a:r>
              <a:rPr lang="en-CA" dirty="0" smtClean="0">
                <a:solidFill>
                  <a:schemeClr val="bg1">
                    <a:lumMod val="85000"/>
                  </a:schemeClr>
                </a:solidFill>
              </a:rPr>
              <a:t>{B, C}</a:t>
            </a:r>
          </a:p>
          <a:p>
            <a:pPr algn="ctr"/>
            <a:r>
              <a:rPr lang="en-CA" dirty="0" smtClean="0">
                <a:solidFill>
                  <a:srgbClr val="FF0000"/>
                </a:solidFill>
              </a:rPr>
              <a:t>{H, K}</a:t>
            </a:r>
          </a:p>
          <a:p>
            <a:pPr algn="ctr"/>
            <a:r>
              <a:rPr lang="en-CA" dirty="0" smtClean="0">
                <a:solidFill>
                  <a:srgbClr val="FF0000"/>
                </a:solidFill>
              </a:rPr>
              <a:t>{H, L}</a:t>
            </a:r>
          </a:p>
          <a:p>
            <a:pPr algn="ctr"/>
            <a:r>
              <a:rPr lang="en-CA" dirty="0" smtClean="0">
                <a:solidFill>
                  <a:srgbClr val="FF0000"/>
                </a:solidFill>
              </a:rPr>
              <a:t>{D, E}</a:t>
            </a:r>
          </a:p>
          <a:p>
            <a:pPr algn="ctr"/>
            <a:r>
              <a:rPr lang="en-CA" dirty="0" smtClean="0">
                <a:solidFill>
                  <a:schemeClr val="bg1">
                    <a:lumMod val="85000"/>
                  </a:schemeClr>
                </a:solidFill>
              </a:rPr>
              <a:t>{G, H}</a:t>
            </a:r>
          </a:p>
          <a:p>
            <a:pPr algn="ctr"/>
            <a:r>
              <a:rPr lang="en-CA" dirty="0" smtClean="0">
                <a:solidFill>
                  <a:schemeClr val="bg1">
                    <a:lumMod val="85000"/>
                  </a:schemeClr>
                </a:solidFill>
              </a:rPr>
              <a:t>{I, K}</a:t>
            </a:r>
          </a:p>
          <a:p>
            <a:pPr algn="ctr"/>
            <a:r>
              <a:rPr lang="en-CA" dirty="0" smtClean="0"/>
              <a:t>{B, D}</a:t>
            </a:r>
          </a:p>
          <a:p>
            <a:pPr algn="ctr"/>
            <a:r>
              <a:rPr lang="en-CA" dirty="0" smtClean="0"/>
              <a:t>{D, F}</a:t>
            </a:r>
          </a:p>
          <a:p>
            <a:pPr algn="ctr"/>
            <a:r>
              <a:rPr lang="en-CA" dirty="0" smtClean="0"/>
              <a:t>{E, G}</a:t>
            </a:r>
          </a:p>
          <a:p>
            <a:pPr algn="ctr"/>
            <a:r>
              <a:rPr lang="en-CA" dirty="0" smtClean="0"/>
              <a:t>{K, L}</a:t>
            </a:r>
          </a:p>
          <a:p>
            <a:pPr algn="ctr"/>
            <a:r>
              <a:rPr lang="en-CA" dirty="0" smtClean="0"/>
              <a:t>{J, K}</a:t>
            </a:r>
          </a:p>
          <a:p>
            <a:pPr algn="ctr"/>
            <a:r>
              <a:rPr lang="en-CA" dirty="0" smtClean="0"/>
              <a:t>{J, I}</a:t>
            </a:r>
          </a:p>
          <a:p>
            <a:pPr algn="ctr"/>
            <a:r>
              <a:rPr lang="en-CA" dirty="0" smtClean="0"/>
              <a:t>{J, G}</a:t>
            </a:r>
          </a:p>
          <a:p>
            <a:pPr algn="ctr"/>
            <a:r>
              <a:rPr lang="en-CA" dirty="0" smtClean="0"/>
              <a:t>{A, B}</a:t>
            </a:r>
          </a:p>
          <a:p>
            <a:pPr algn="ctr"/>
            <a:r>
              <a:rPr lang="en-CA" dirty="0" smtClean="0"/>
              <a:t>{A, D}</a:t>
            </a:r>
          </a:p>
          <a:p>
            <a:pPr algn="ctr"/>
            <a:r>
              <a:rPr lang="en-CA" dirty="0" smtClean="0"/>
              <a:t>{E, F}</a:t>
            </a:r>
            <a:endParaRPr lang="en-CA" dirty="0"/>
          </a:p>
        </p:txBody>
      </p:sp>
      <p:cxnSp>
        <p:nvCxnSpPr>
          <p:cNvPr id="7" name="Straight Arrow Connector 6"/>
          <p:cNvCxnSpPr/>
          <p:nvPr/>
        </p:nvCxnSpPr>
        <p:spPr>
          <a:xfrm>
            <a:off x="7055578" y="4174481"/>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952127" y="2132856"/>
            <a:ext cx="3775457" cy="369332"/>
          </a:xfrm>
          <a:prstGeom prst="rect">
            <a:avLst/>
          </a:prstGeom>
          <a:noFill/>
        </p:spPr>
        <p:txBody>
          <a:bodyPr wrap="none" rtlCol="0">
            <a:spAutoFit/>
          </a:bodyPr>
          <a:lstStyle/>
          <a:p>
            <a:pPr algn="ctr"/>
            <a:r>
              <a:rPr lang="en-CA" dirty="0" smtClean="0"/>
              <a:t>{A}, {</a:t>
            </a:r>
            <a:r>
              <a:rPr lang="en-CA" dirty="0" smtClean="0">
                <a:solidFill>
                  <a:srgbClr val="FF0000"/>
                </a:solidFill>
              </a:rPr>
              <a:t>B</a:t>
            </a:r>
            <a:r>
              <a:rPr lang="en-CA" dirty="0" smtClean="0"/>
              <a:t>, C, </a:t>
            </a:r>
            <a:r>
              <a:rPr lang="en-CA" dirty="0" smtClean="0">
                <a:solidFill>
                  <a:srgbClr val="FF0000"/>
                </a:solidFill>
              </a:rPr>
              <a:t>D</a:t>
            </a:r>
            <a:r>
              <a:rPr lang="en-CA" dirty="0" smtClean="0"/>
              <a:t>, E, F, G, H, I, K, L}, {J}</a:t>
            </a:r>
            <a:endParaRPr lang="en-CA" dirty="0"/>
          </a:p>
        </p:txBody>
      </p:sp>
    </p:spTree>
    <p:extLst>
      <p:ext uri="{BB962C8B-B14F-4D97-AF65-F5344CB8AC3E}">
        <p14:creationId xmlns:p14="http://schemas.microsoft.com/office/powerpoint/2010/main" val="749725636"/>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45" name="Picture 21" descr="C:\Users\dwharder\Desktop\a15.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712" y="2348880"/>
            <a:ext cx="4322439" cy="4035902"/>
          </a:xfrm>
          <a:prstGeom prst="rect">
            <a:avLst/>
          </a:prstGeom>
          <a:noFill/>
          <a:extLst>
            <a:ext uri="{909E8E84-426E-40DD-AFC4-6F175D3DCCD1}">
              <a14:hiddenFill xmlns:a14="http://schemas.microsoft.com/office/drawing/2010/main">
                <a:solidFill>
                  <a:srgbClr val="FFFFFF"/>
                </a:solidFill>
              </a14:hiddenFill>
            </a:ext>
          </a:extLst>
        </p:spPr>
      </p:pic>
      <p:sp>
        <p:nvSpPr>
          <p:cNvPr id="7170" name="Rectangle 2"/>
          <p:cNvSpPr>
            <a:spLocks noGrp="1" noChangeArrowheads="1"/>
          </p:cNvSpPr>
          <p:nvPr>
            <p:ph type="title"/>
          </p:nvPr>
        </p:nvSpPr>
        <p:spPr/>
        <p:txBody>
          <a:bodyPr/>
          <a:lstStyle/>
          <a:p>
            <a:r>
              <a:rPr lang="en-US" altLang="en-US" dirty="0">
                <a:latin typeface="Arial" charset="0"/>
                <a:cs typeface="Arial" charset="0"/>
              </a:rPr>
              <a:t>Example</a:t>
            </a:r>
            <a:endParaRPr lang="en-US" altLang="en-US" dirty="0" smtClean="0">
              <a:latin typeface="Arial" charset="0"/>
              <a:cs typeface="Arial" charset="0"/>
            </a:endParaRPr>
          </a:p>
        </p:txBody>
      </p:sp>
      <p:sp>
        <p:nvSpPr>
          <p:cNvPr id="7171" name="Rectangle 3"/>
          <p:cNvSpPr>
            <a:spLocks noGrp="1" noChangeArrowheads="1"/>
          </p:cNvSpPr>
          <p:nvPr>
            <p:ph type="body" idx="1"/>
          </p:nvPr>
        </p:nvSpPr>
        <p:spPr/>
        <p:txBody>
          <a:bodyPr/>
          <a:lstStyle/>
          <a:p>
            <a:pPr>
              <a:buNone/>
            </a:pPr>
            <a:r>
              <a:rPr lang="en-US" altLang="en-US" dirty="0" smtClean="0">
                <a:latin typeface="Arial" charset="0"/>
                <a:cs typeface="Arial" charset="0"/>
              </a:rPr>
              <a:t>	Both {D, F} are in the same set</a:t>
            </a:r>
            <a:endParaRPr lang="en-US" altLang="en-US" dirty="0">
              <a:latin typeface="Arial" charset="0"/>
              <a:cs typeface="Arial" charset="0"/>
            </a:endParaRPr>
          </a:p>
        </p:txBody>
      </p:sp>
      <p:sp>
        <p:nvSpPr>
          <p:cNvPr id="10" name="TextBox 9"/>
          <p:cNvSpPr txBox="1"/>
          <p:nvPr/>
        </p:nvSpPr>
        <p:spPr>
          <a:xfrm>
            <a:off x="7375931" y="671691"/>
            <a:ext cx="813043" cy="6186309"/>
          </a:xfrm>
          <a:prstGeom prst="rect">
            <a:avLst/>
          </a:prstGeom>
          <a:noFill/>
        </p:spPr>
        <p:txBody>
          <a:bodyPr wrap="none" rtlCol="0">
            <a:spAutoFit/>
          </a:bodyPr>
          <a:lstStyle/>
          <a:p>
            <a:pPr algn="ctr"/>
            <a:r>
              <a:rPr lang="en-CA" dirty="0" smtClean="0">
                <a:solidFill>
                  <a:srgbClr val="FF0000"/>
                </a:solidFill>
              </a:rPr>
              <a:t>{C, E}</a:t>
            </a:r>
          </a:p>
          <a:p>
            <a:pPr algn="ctr"/>
            <a:r>
              <a:rPr lang="en-CA" dirty="0" smtClean="0">
                <a:solidFill>
                  <a:srgbClr val="FF0000"/>
                </a:solidFill>
              </a:rPr>
              <a:t>{H, I}</a:t>
            </a:r>
          </a:p>
          <a:p>
            <a:pPr algn="ctr"/>
            <a:r>
              <a:rPr lang="en-CA" dirty="0" smtClean="0">
                <a:solidFill>
                  <a:srgbClr val="FF0000"/>
                </a:solidFill>
              </a:rPr>
              <a:t>{G, I}</a:t>
            </a:r>
          </a:p>
          <a:p>
            <a:pPr algn="ctr"/>
            <a:r>
              <a:rPr lang="en-CA" dirty="0" smtClean="0">
                <a:solidFill>
                  <a:srgbClr val="FF0000"/>
                </a:solidFill>
              </a:rPr>
              <a:t>{F, G}</a:t>
            </a:r>
          </a:p>
          <a:p>
            <a:pPr algn="ctr"/>
            <a:r>
              <a:rPr lang="en-CA" dirty="0" smtClean="0">
                <a:solidFill>
                  <a:srgbClr val="FF0000"/>
                </a:solidFill>
              </a:rPr>
              <a:t>{B, E}</a:t>
            </a:r>
          </a:p>
          <a:p>
            <a:pPr algn="ctr"/>
            <a:r>
              <a:rPr lang="en-CA" dirty="0" smtClean="0">
                <a:solidFill>
                  <a:srgbClr val="FF0000"/>
                </a:solidFill>
              </a:rPr>
              <a:t>{E, H}</a:t>
            </a:r>
          </a:p>
          <a:p>
            <a:pPr algn="ctr"/>
            <a:r>
              <a:rPr lang="en-CA" dirty="0" smtClean="0">
                <a:solidFill>
                  <a:schemeClr val="bg1">
                    <a:lumMod val="85000"/>
                  </a:schemeClr>
                </a:solidFill>
              </a:rPr>
              <a:t>{B, C}</a:t>
            </a:r>
          </a:p>
          <a:p>
            <a:pPr algn="ctr"/>
            <a:r>
              <a:rPr lang="en-CA" dirty="0" smtClean="0">
                <a:solidFill>
                  <a:srgbClr val="FF0000"/>
                </a:solidFill>
              </a:rPr>
              <a:t>{H, K}</a:t>
            </a:r>
          </a:p>
          <a:p>
            <a:pPr algn="ctr"/>
            <a:r>
              <a:rPr lang="en-CA" dirty="0" smtClean="0">
                <a:solidFill>
                  <a:srgbClr val="FF0000"/>
                </a:solidFill>
              </a:rPr>
              <a:t>{H, L}</a:t>
            </a:r>
          </a:p>
          <a:p>
            <a:pPr algn="ctr"/>
            <a:r>
              <a:rPr lang="en-CA" dirty="0" smtClean="0">
                <a:solidFill>
                  <a:srgbClr val="FF0000"/>
                </a:solidFill>
              </a:rPr>
              <a:t>{D, E}</a:t>
            </a:r>
          </a:p>
          <a:p>
            <a:pPr algn="ctr"/>
            <a:r>
              <a:rPr lang="en-CA" dirty="0" smtClean="0">
                <a:solidFill>
                  <a:schemeClr val="bg1">
                    <a:lumMod val="85000"/>
                  </a:schemeClr>
                </a:solidFill>
              </a:rPr>
              <a:t>{G, H}</a:t>
            </a:r>
          </a:p>
          <a:p>
            <a:pPr algn="ctr"/>
            <a:r>
              <a:rPr lang="en-CA" dirty="0" smtClean="0">
                <a:solidFill>
                  <a:schemeClr val="bg1">
                    <a:lumMod val="85000"/>
                  </a:schemeClr>
                </a:solidFill>
              </a:rPr>
              <a:t>{I, K}</a:t>
            </a:r>
          </a:p>
          <a:p>
            <a:pPr algn="ctr"/>
            <a:r>
              <a:rPr lang="en-CA" dirty="0" smtClean="0">
                <a:solidFill>
                  <a:schemeClr val="bg1">
                    <a:lumMod val="85000"/>
                  </a:schemeClr>
                </a:solidFill>
              </a:rPr>
              <a:t>{B, D}</a:t>
            </a:r>
          </a:p>
          <a:p>
            <a:pPr algn="ctr"/>
            <a:r>
              <a:rPr lang="en-CA" dirty="0" smtClean="0"/>
              <a:t>{D, F}</a:t>
            </a:r>
          </a:p>
          <a:p>
            <a:pPr algn="ctr"/>
            <a:r>
              <a:rPr lang="en-CA" dirty="0" smtClean="0"/>
              <a:t>{E, G}</a:t>
            </a:r>
          </a:p>
          <a:p>
            <a:pPr algn="ctr"/>
            <a:r>
              <a:rPr lang="en-CA" dirty="0" smtClean="0"/>
              <a:t>{K, L}</a:t>
            </a:r>
          </a:p>
          <a:p>
            <a:pPr algn="ctr"/>
            <a:r>
              <a:rPr lang="en-CA" dirty="0" smtClean="0"/>
              <a:t>{J, K}</a:t>
            </a:r>
          </a:p>
          <a:p>
            <a:pPr algn="ctr"/>
            <a:r>
              <a:rPr lang="en-CA" dirty="0" smtClean="0"/>
              <a:t>{J, I}</a:t>
            </a:r>
          </a:p>
          <a:p>
            <a:pPr algn="ctr"/>
            <a:r>
              <a:rPr lang="en-CA" dirty="0" smtClean="0"/>
              <a:t>{J, G}</a:t>
            </a:r>
          </a:p>
          <a:p>
            <a:pPr algn="ctr"/>
            <a:r>
              <a:rPr lang="en-CA" dirty="0" smtClean="0"/>
              <a:t>{A, B}</a:t>
            </a:r>
          </a:p>
          <a:p>
            <a:pPr algn="ctr"/>
            <a:r>
              <a:rPr lang="en-CA" dirty="0" smtClean="0"/>
              <a:t>{A, D}</a:t>
            </a:r>
          </a:p>
          <a:p>
            <a:pPr algn="ctr"/>
            <a:r>
              <a:rPr lang="en-CA" dirty="0" smtClean="0"/>
              <a:t>{E, F}</a:t>
            </a:r>
            <a:endParaRPr lang="en-CA" dirty="0"/>
          </a:p>
        </p:txBody>
      </p:sp>
      <p:cxnSp>
        <p:nvCxnSpPr>
          <p:cNvPr id="11" name="Straight Arrow Connector 10"/>
          <p:cNvCxnSpPr/>
          <p:nvPr/>
        </p:nvCxnSpPr>
        <p:spPr>
          <a:xfrm>
            <a:off x="7055578" y="4437112"/>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952127" y="2132856"/>
            <a:ext cx="3775457" cy="369332"/>
          </a:xfrm>
          <a:prstGeom prst="rect">
            <a:avLst/>
          </a:prstGeom>
          <a:noFill/>
        </p:spPr>
        <p:txBody>
          <a:bodyPr wrap="none" rtlCol="0">
            <a:spAutoFit/>
          </a:bodyPr>
          <a:lstStyle/>
          <a:p>
            <a:pPr algn="ctr"/>
            <a:r>
              <a:rPr lang="en-CA" dirty="0" smtClean="0"/>
              <a:t>{A}, {B, C, </a:t>
            </a:r>
            <a:r>
              <a:rPr lang="en-CA" dirty="0" smtClean="0">
                <a:solidFill>
                  <a:srgbClr val="FF0000"/>
                </a:solidFill>
              </a:rPr>
              <a:t>D</a:t>
            </a:r>
            <a:r>
              <a:rPr lang="en-CA" dirty="0" smtClean="0"/>
              <a:t>, E, </a:t>
            </a:r>
            <a:r>
              <a:rPr lang="en-CA" dirty="0" smtClean="0">
                <a:solidFill>
                  <a:srgbClr val="FF0000"/>
                </a:solidFill>
              </a:rPr>
              <a:t>F</a:t>
            </a:r>
            <a:r>
              <a:rPr lang="en-CA" dirty="0" smtClean="0"/>
              <a:t>, G, H, I, K, L}, {J}</a:t>
            </a:r>
            <a:endParaRPr lang="en-CA" dirty="0"/>
          </a:p>
        </p:txBody>
      </p:sp>
    </p:spTree>
    <p:extLst>
      <p:ext uri="{BB962C8B-B14F-4D97-AF65-F5344CB8AC3E}">
        <p14:creationId xmlns:p14="http://schemas.microsoft.com/office/powerpoint/2010/main" val="1024238361"/>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9" descr="C:\Users\dwharder\Desktop\a1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712" y="2348880"/>
            <a:ext cx="4322439" cy="4035902"/>
          </a:xfrm>
          <a:prstGeom prst="rect">
            <a:avLst/>
          </a:prstGeom>
          <a:noFill/>
          <a:extLst>
            <a:ext uri="{909E8E84-426E-40DD-AFC4-6F175D3DCCD1}">
              <a14:hiddenFill xmlns:a14="http://schemas.microsoft.com/office/drawing/2010/main">
                <a:solidFill>
                  <a:srgbClr val="FFFFFF"/>
                </a:solidFill>
              </a14:hiddenFill>
            </a:ext>
          </a:extLst>
        </p:spPr>
      </p:pic>
      <p:sp>
        <p:nvSpPr>
          <p:cNvPr id="7170" name="Rectangle 2"/>
          <p:cNvSpPr>
            <a:spLocks noGrp="1" noChangeArrowheads="1"/>
          </p:cNvSpPr>
          <p:nvPr>
            <p:ph type="title"/>
          </p:nvPr>
        </p:nvSpPr>
        <p:spPr/>
        <p:txBody>
          <a:bodyPr/>
          <a:lstStyle/>
          <a:p>
            <a:r>
              <a:rPr lang="en-US" altLang="en-US" dirty="0">
                <a:latin typeface="Arial" charset="0"/>
                <a:cs typeface="Arial" charset="0"/>
              </a:rPr>
              <a:t>Example</a:t>
            </a:r>
            <a:endParaRPr lang="en-US" altLang="en-US" dirty="0" smtClean="0">
              <a:latin typeface="Arial" charset="0"/>
              <a:cs typeface="Arial" charset="0"/>
            </a:endParaRPr>
          </a:p>
        </p:txBody>
      </p:sp>
      <p:sp>
        <p:nvSpPr>
          <p:cNvPr id="7171"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We end when there is only one set, having added (A, B)</a:t>
            </a:r>
          </a:p>
        </p:txBody>
      </p:sp>
      <p:sp>
        <p:nvSpPr>
          <p:cNvPr id="5" name="TextBox 4"/>
          <p:cNvSpPr txBox="1"/>
          <p:nvPr/>
        </p:nvSpPr>
        <p:spPr>
          <a:xfrm>
            <a:off x="7375931" y="671691"/>
            <a:ext cx="813043" cy="6186309"/>
          </a:xfrm>
          <a:prstGeom prst="rect">
            <a:avLst/>
          </a:prstGeom>
          <a:noFill/>
        </p:spPr>
        <p:txBody>
          <a:bodyPr wrap="none" rtlCol="0">
            <a:spAutoFit/>
          </a:bodyPr>
          <a:lstStyle/>
          <a:p>
            <a:pPr algn="ctr"/>
            <a:r>
              <a:rPr lang="en-CA" dirty="0" smtClean="0">
                <a:solidFill>
                  <a:srgbClr val="FF0000"/>
                </a:solidFill>
              </a:rPr>
              <a:t>{C, E}</a:t>
            </a:r>
          </a:p>
          <a:p>
            <a:pPr algn="ctr"/>
            <a:r>
              <a:rPr lang="en-CA" dirty="0" smtClean="0">
                <a:solidFill>
                  <a:srgbClr val="FF0000"/>
                </a:solidFill>
              </a:rPr>
              <a:t>{H, I}</a:t>
            </a:r>
          </a:p>
          <a:p>
            <a:pPr algn="ctr"/>
            <a:r>
              <a:rPr lang="en-CA" dirty="0" smtClean="0">
                <a:solidFill>
                  <a:srgbClr val="FF0000"/>
                </a:solidFill>
              </a:rPr>
              <a:t>{G, I}</a:t>
            </a:r>
          </a:p>
          <a:p>
            <a:pPr algn="ctr"/>
            <a:r>
              <a:rPr lang="en-CA" dirty="0" smtClean="0">
                <a:solidFill>
                  <a:srgbClr val="FF0000"/>
                </a:solidFill>
              </a:rPr>
              <a:t>{F, G}</a:t>
            </a:r>
          </a:p>
          <a:p>
            <a:pPr algn="ctr"/>
            <a:r>
              <a:rPr lang="en-CA" dirty="0" smtClean="0">
                <a:solidFill>
                  <a:srgbClr val="FF0000"/>
                </a:solidFill>
              </a:rPr>
              <a:t>{B, E}</a:t>
            </a:r>
          </a:p>
          <a:p>
            <a:pPr algn="ctr"/>
            <a:r>
              <a:rPr lang="en-CA" dirty="0" smtClean="0">
                <a:solidFill>
                  <a:srgbClr val="FF0000"/>
                </a:solidFill>
              </a:rPr>
              <a:t>{E, H}</a:t>
            </a:r>
          </a:p>
          <a:p>
            <a:pPr algn="ctr"/>
            <a:r>
              <a:rPr lang="en-CA" dirty="0" smtClean="0">
                <a:solidFill>
                  <a:schemeClr val="bg1">
                    <a:lumMod val="85000"/>
                  </a:schemeClr>
                </a:solidFill>
              </a:rPr>
              <a:t>{B, C}</a:t>
            </a:r>
          </a:p>
          <a:p>
            <a:pPr algn="ctr"/>
            <a:r>
              <a:rPr lang="en-CA" dirty="0" smtClean="0">
                <a:solidFill>
                  <a:srgbClr val="FF0000"/>
                </a:solidFill>
              </a:rPr>
              <a:t>{H, K}</a:t>
            </a:r>
          </a:p>
          <a:p>
            <a:pPr algn="ctr"/>
            <a:r>
              <a:rPr lang="en-CA" dirty="0" smtClean="0">
                <a:solidFill>
                  <a:srgbClr val="FF0000"/>
                </a:solidFill>
              </a:rPr>
              <a:t>{H, L}</a:t>
            </a:r>
          </a:p>
          <a:p>
            <a:pPr algn="ctr"/>
            <a:r>
              <a:rPr lang="en-CA" dirty="0" smtClean="0">
                <a:solidFill>
                  <a:srgbClr val="FF0000"/>
                </a:solidFill>
              </a:rPr>
              <a:t>{D, E}</a:t>
            </a:r>
          </a:p>
          <a:p>
            <a:pPr algn="ctr"/>
            <a:r>
              <a:rPr lang="en-CA" dirty="0" smtClean="0">
                <a:solidFill>
                  <a:schemeClr val="bg1">
                    <a:lumMod val="85000"/>
                  </a:schemeClr>
                </a:solidFill>
              </a:rPr>
              <a:t>{G, H}</a:t>
            </a:r>
          </a:p>
          <a:p>
            <a:pPr algn="ctr"/>
            <a:r>
              <a:rPr lang="en-CA" dirty="0" smtClean="0">
                <a:solidFill>
                  <a:schemeClr val="bg1">
                    <a:lumMod val="85000"/>
                  </a:schemeClr>
                </a:solidFill>
              </a:rPr>
              <a:t>{I, K}</a:t>
            </a:r>
          </a:p>
          <a:p>
            <a:pPr algn="ctr"/>
            <a:r>
              <a:rPr lang="en-CA" dirty="0" smtClean="0">
                <a:solidFill>
                  <a:schemeClr val="bg1">
                    <a:lumMod val="85000"/>
                  </a:schemeClr>
                </a:solidFill>
              </a:rPr>
              <a:t>{B, D}</a:t>
            </a:r>
          </a:p>
          <a:p>
            <a:pPr algn="ctr"/>
            <a:r>
              <a:rPr lang="en-CA" dirty="0" smtClean="0">
                <a:solidFill>
                  <a:schemeClr val="bg1">
                    <a:lumMod val="85000"/>
                  </a:schemeClr>
                </a:solidFill>
              </a:rPr>
              <a:t>{D, F}</a:t>
            </a:r>
          </a:p>
          <a:p>
            <a:pPr algn="ctr"/>
            <a:r>
              <a:rPr lang="en-CA" dirty="0" smtClean="0">
                <a:solidFill>
                  <a:schemeClr val="bg1">
                    <a:lumMod val="85000"/>
                  </a:schemeClr>
                </a:solidFill>
              </a:rPr>
              <a:t>{E, G}</a:t>
            </a:r>
          </a:p>
          <a:p>
            <a:pPr algn="ctr"/>
            <a:r>
              <a:rPr lang="en-CA" dirty="0" smtClean="0">
                <a:solidFill>
                  <a:schemeClr val="bg1">
                    <a:lumMod val="85000"/>
                  </a:schemeClr>
                </a:solidFill>
              </a:rPr>
              <a:t>{K, L}</a:t>
            </a:r>
          </a:p>
          <a:p>
            <a:pPr algn="ctr"/>
            <a:r>
              <a:rPr lang="en-CA" dirty="0" smtClean="0">
                <a:solidFill>
                  <a:srgbClr val="FF0000"/>
                </a:solidFill>
              </a:rPr>
              <a:t>{J, K}</a:t>
            </a:r>
          </a:p>
          <a:p>
            <a:pPr algn="ctr"/>
            <a:r>
              <a:rPr lang="en-CA" dirty="0" smtClean="0">
                <a:solidFill>
                  <a:schemeClr val="bg1">
                    <a:lumMod val="85000"/>
                  </a:schemeClr>
                </a:solidFill>
              </a:rPr>
              <a:t>{J, I}</a:t>
            </a:r>
          </a:p>
          <a:p>
            <a:pPr algn="ctr"/>
            <a:r>
              <a:rPr lang="en-CA" dirty="0" smtClean="0">
                <a:solidFill>
                  <a:schemeClr val="bg1">
                    <a:lumMod val="85000"/>
                  </a:schemeClr>
                </a:solidFill>
              </a:rPr>
              <a:t>{J, G}</a:t>
            </a:r>
          </a:p>
          <a:p>
            <a:pPr algn="ctr"/>
            <a:r>
              <a:rPr lang="en-CA" dirty="0" smtClean="0">
                <a:solidFill>
                  <a:srgbClr val="FF0000"/>
                </a:solidFill>
              </a:rPr>
              <a:t>{A, B}</a:t>
            </a:r>
          </a:p>
          <a:p>
            <a:pPr algn="ctr"/>
            <a:r>
              <a:rPr lang="en-CA" dirty="0" smtClean="0"/>
              <a:t>{A, D}</a:t>
            </a:r>
          </a:p>
          <a:p>
            <a:pPr algn="ctr"/>
            <a:r>
              <a:rPr lang="en-CA" dirty="0" smtClean="0"/>
              <a:t>{E, F}</a:t>
            </a:r>
            <a:endParaRPr lang="en-CA" dirty="0"/>
          </a:p>
        </p:txBody>
      </p:sp>
      <p:cxnSp>
        <p:nvCxnSpPr>
          <p:cNvPr id="6" name="Straight Arrow Connector 5"/>
          <p:cNvCxnSpPr/>
          <p:nvPr/>
        </p:nvCxnSpPr>
        <p:spPr>
          <a:xfrm>
            <a:off x="7055578" y="6084829"/>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1106014" y="2132856"/>
            <a:ext cx="3467681" cy="369332"/>
          </a:xfrm>
          <a:prstGeom prst="rect">
            <a:avLst/>
          </a:prstGeom>
          <a:noFill/>
        </p:spPr>
        <p:txBody>
          <a:bodyPr wrap="none" rtlCol="0">
            <a:spAutoFit/>
          </a:bodyPr>
          <a:lstStyle/>
          <a:p>
            <a:pPr algn="ctr"/>
            <a:r>
              <a:rPr lang="en-CA" dirty="0" smtClean="0"/>
              <a:t>{A, B, C, D, E, F, G, H, I, K, L, J}</a:t>
            </a:r>
            <a:endParaRPr lang="en-CA" dirty="0"/>
          </a:p>
        </p:txBody>
      </p:sp>
    </p:spTree>
    <p:extLst>
      <p:ext uri="{BB962C8B-B14F-4D97-AF65-F5344CB8AC3E}">
        <p14:creationId xmlns:p14="http://schemas.microsoft.com/office/powerpoint/2010/main" val="138820183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a:t>Minimum spanning trees</a:t>
            </a:r>
            <a:endParaRPr lang="en-US" dirty="0"/>
          </a:p>
        </p:txBody>
      </p:sp>
      <p:sp>
        <p:nvSpPr>
          <p:cNvPr id="3" name="Content Placeholder 2"/>
          <p:cNvSpPr>
            <a:spLocks noGrp="1"/>
          </p:cNvSpPr>
          <p:nvPr>
            <p:ph idx="1"/>
          </p:nvPr>
        </p:nvSpPr>
        <p:spPr/>
        <p:txBody>
          <a:bodyPr/>
          <a:lstStyle/>
          <a:p>
            <a:pPr marL="0" indent="0">
              <a:buNone/>
            </a:pPr>
            <a:r>
              <a:rPr lang="en-US" b="1" dirty="0"/>
              <a:t>Applications</a:t>
            </a:r>
          </a:p>
          <a:p>
            <a:r>
              <a:rPr lang="en-GB" dirty="0"/>
              <a:t>Lay down the circuit elements on a board</a:t>
            </a:r>
          </a:p>
          <a:p>
            <a:r>
              <a:rPr lang="en-GB" dirty="0"/>
              <a:t>Determine location of loading docks within a building</a:t>
            </a:r>
          </a:p>
          <a:p>
            <a:r>
              <a:rPr lang="en-GB" dirty="0"/>
              <a:t>Find best means to connect multiple LANs</a:t>
            </a:r>
          </a:p>
          <a:p>
            <a:r>
              <a:rPr lang="en-GB" dirty="0"/>
              <a:t>Determine manageable clusters of terminals within an ad hoc </a:t>
            </a:r>
            <a:r>
              <a:rPr lang="en-US" dirty="0"/>
              <a:t>network</a:t>
            </a:r>
          </a:p>
          <a:p>
            <a:r>
              <a:rPr lang="de-DE" dirty="0"/>
              <a:t>…</a:t>
            </a:r>
            <a:endParaRPr lang="en-US" dirty="0"/>
          </a:p>
        </p:txBody>
      </p:sp>
      <p:sp>
        <p:nvSpPr>
          <p:cNvPr id="4" name="Slide Number Placeholder 3"/>
          <p:cNvSpPr>
            <a:spLocks noGrp="1"/>
          </p:cNvSpPr>
          <p:nvPr>
            <p:ph type="sldNum" sz="quarter" idx="10"/>
          </p:nvPr>
        </p:nvSpPr>
        <p:spPr/>
        <p:txBody>
          <a:bodyPr/>
          <a:lstStyle/>
          <a:p>
            <a:pPr>
              <a:defRPr/>
            </a:pPr>
            <a:fld id="{1F4BC561-BCEA-4F0B-95C2-8CA863EDD649}" type="slidenum">
              <a:rPr lang="de-DE" altLang="zh-CN" smtClean="0"/>
              <a:pPr>
                <a:defRPr/>
              </a:pPr>
              <a:t>7</a:t>
            </a:fld>
            <a:endParaRPr lang="de-DE" altLang="zh-CN" dirty="0"/>
          </a:p>
        </p:txBody>
      </p:sp>
    </p:spTree>
    <p:extLst>
      <p:ext uri="{BB962C8B-B14F-4D97-AF65-F5344CB8AC3E}">
        <p14:creationId xmlns:p14="http://schemas.microsoft.com/office/powerpoint/2010/main" val="2764704469"/>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en-US" altLang="en-US" smtClean="0">
                <a:latin typeface="Arial" charset="0"/>
                <a:cs typeface="Arial" charset="0"/>
              </a:rPr>
              <a:t>Summary</a:t>
            </a:r>
          </a:p>
        </p:txBody>
      </p:sp>
      <p:sp>
        <p:nvSpPr>
          <p:cNvPr id="25603"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This topic has covered Kruskal’s algorithm</a:t>
            </a:r>
          </a:p>
          <a:p>
            <a:pPr lvl="1"/>
            <a:r>
              <a:rPr lang="en-US" altLang="en-US" dirty="0" smtClean="0">
                <a:latin typeface="Arial" charset="0"/>
                <a:cs typeface="Arial" charset="0"/>
              </a:rPr>
              <a:t>Sort the edges by weight</a:t>
            </a:r>
          </a:p>
          <a:p>
            <a:pPr lvl="1"/>
            <a:r>
              <a:rPr lang="en-US" altLang="en-US" dirty="0" smtClean="0">
                <a:latin typeface="Arial" charset="0"/>
                <a:cs typeface="Arial" charset="0"/>
              </a:rPr>
              <a:t>Create a disjoint set of the vertices</a:t>
            </a:r>
          </a:p>
          <a:p>
            <a:pPr lvl="1"/>
            <a:r>
              <a:rPr lang="en-US" altLang="en-US" dirty="0" smtClean="0">
                <a:latin typeface="Arial" charset="0"/>
                <a:cs typeface="Arial" charset="0"/>
              </a:rPr>
              <a:t>Begin adding the edges one-by-one checking to ensure no cycles are introduced</a:t>
            </a:r>
          </a:p>
          <a:p>
            <a:pPr lvl="1"/>
            <a:r>
              <a:rPr lang="en-US" altLang="en-US" dirty="0" smtClean="0">
                <a:latin typeface="Arial" charset="0"/>
                <a:cs typeface="Arial" charset="0"/>
              </a:rPr>
              <a:t>The result is a minimum spanning tree</a:t>
            </a:r>
          </a:p>
          <a:p>
            <a:pPr lvl="1"/>
            <a:r>
              <a:rPr lang="en-US" altLang="en-US" dirty="0" smtClean="0">
                <a:latin typeface="Arial" charset="0"/>
                <a:cs typeface="Arial" charset="0"/>
              </a:rPr>
              <a:t>The run time is </a:t>
            </a:r>
            <a:r>
              <a:rPr lang="en-US" altLang="en-US" dirty="0" smtClean="0">
                <a:latin typeface="Symbol" pitchFamily="18" charset="2"/>
                <a:cs typeface="Arial" charset="0"/>
              </a:rPr>
              <a:t>O</a:t>
            </a:r>
            <a:r>
              <a:rPr lang="en-US" altLang="en-US" dirty="0" smtClean="0">
                <a:latin typeface="Times New Roman" pitchFamily="18" charset="0"/>
                <a:cs typeface="Arial" charset="0"/>
              </a:rPr>
              <a:t>(|</a:t>
            </a:r>
            <a:r>
              <a:rPr lang="en-US" altLang="en-US" i="1" dirty="0" smtClean="0">
                <a:latin typeface="Times New Roman" pitchFamily="18" charset="0"/>
                <a:cs typeface="Arial" charset="0"/>
              </a:rPr>
              <a:t>E</a:t>
            </a:r>
            <a:r>
              <a:rPr lang="en-US" altLang="en-US" dirty="0" smtClean="0">
                <a:latin typeface="Times New Roman" pitchFamily="18" charset="0"/>
                <a:cs typeface="Arial" charset="0"/>
              </a:rPr>
              <a:t>| </a:t>
            </a:r>
            <a:r>
              <a:rPr lang="en-US" altLang="en-US" dirty="0" err="1" smtClean="0">
                <a:latin typeface="Times New Roman" pitchFamily="18" charset="0"/>
                <a:cs typeface="Arial" charset="0"/>
              </a:rPr>
              <a:t>ln</a:t>
            </a:r>
            <a:r>
              <a:rPr lang="en-US" altLang="en-US" dirty="0" smtClean="0">
                <a:latin typeface="Times New Roman" pitchFamily="18" charset="0"/>
                <a:cs typeface="Arial" charset="0"/>
              </a:rPr>
              <a:t>(|</a:t>
            </a:r>
            <a:r>
              <a:rPr lang="en-US" altLang="en-US" i="1" dirty="0" smtClean="0">
                <a:latin typeface="Times New Roman" pitchFamily="18" charset="0"/>
                <a:cs typeface="Arial" charset="0"/>
              </a:rPr>
              <a:t>V</a:t>
            </a:r>
            <a:r>
              <a:rPr lang="en-US" altLang="en-US" dirty="0" smtClean="0">
                <a:latin typeface="Times New Roman" pitchFamily="18" charset="0"/>
                <a:cs typeface="Arial" charset="0"/>
              </a:rPr>
              <a:t>|)</a:t>
            </a:r>
            <a:endParaRPr lang="en-US" altLang="en-US" dirty="0" smtClean="0">
              <a:latin typeface="Arial" charset="0"/>
              <a:cs typeface="Arial" charset="0"/>
            </a:endParaRPr>
          </a:p>
        </p:txBody>
      </p:sp>
    </p:spTree>
    <p:extLst>
      <p:ext uri="{BB962C8B-B14F-4D97-AF65-F5344CB8AC3E}">
        <p14:creationId xmlns:p14="http://schemas.microsoft.com/office/powerpoint/2010/main" val="2167125343"/>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smtClean="0">
                <a:latin typeface="Arial" charset="0"/>
                <a:cs typeface="Arial" charset="0"/>
              </a:rPr>
              <a:t>References</a:t>
            </a:r>
          </a:p>
        </p:txBody>
      </p:sp>
      <p:sp>
        <p:nvSpPr>
          <p:cNvPr id="20483" name="Rectangle 3"/>
          <p:cNvSpPr>
            <a:spLocks noGrp="1" noChangeArrowheads="1"/>
          </p:cNvSpPr>
          <p:nvPr>
            <p:ph type="body" idx="1"/>
          </p:nvPr>
        </p:nvSpPr>
        <p:spPr/>
        <p:txBody>
          <a:bodyPr/>
          <a:lstStyle/>
          <a:p>
            <a:pPr marL="533400" indent="-533400">
              <a:buFontTx/>
              <a:buNone/>
              <a:defRPr/>
            </a:pPr>
            <a:r>
              <a:rPr lang="en-US" sz="1400" dirty="0" smtClean="0">
                <a:latin typeface="Arial" charset="0"/>
                <a:cs typeface="Arial" charset="0"/>
              </a:rPr>
              <a:t>	Wikipedia, </a:t>
            </a:r>
            <a:r>
              <a:rPr lang="en-US" sz="1400" dirty="0">
                <a:latin typeface="Arial" charset="0"/>
                <a:cs typeface="Arial" charset="0"/>
              </a:rPr>
              <a:t>http://en.wikipedia.org/wiki/Minimum_spanning_tree</a:t>
            </a:r>
          </a:p>
          <a:p>
            <a:pPr marL="533400" indent="-533400">
              <a:buNone/>
              <a:defRPr/>
            </a:pPr>
            <a:r>
              <a:rPr lang="en-US" sz="1400" dirty="0">
                <a:latin typeface="Arial" charset="0"/>
                <a:cs typeface="Arial" charset="0"/>
              </a:rPr>
              <a:t>	Wikipedia, http://</a:t>
            </a:r>
            <a:r>
              <a:rPr lang="en-US" sz="1400" dirty="0" smtClean="0">
                <a:latin typeface="Arial" charset="0"/>
                <a:cs typeface="Arial" charset="0"/>
              </a:rPr>
              <a:t>en.wikipedia.org/wiki/</a:t>
            </a:r>
            <a:r>
              <a:rPr lang="en-US" sz="1400" dirty="0" err="1" smtClean="0">
                <a:latin typeface="Arial" charset="0"/>
                <a:cs typeface="Arial" charset="0"/>
              </a:rPr>
              <a:t>Kruskal’s_algorithm</a:t>
            </a:r>
            <a:endParaRPr lang="en-US" sz="1400" dirty="0">
              <a:latin typeface="Arial" charset="0"/>
              <a:cs typeface="Arial" charset="0"/>
            </a:endParaRPr>
          </a:p>
          <a:p>
            <a:pPr marL="533400" indent="-533400">
              <a:buFontTx/>
              <a:buNone/>
              <a:defRPr/>
            </a:pPr>
            <a:endParaRPr lang="en-US" sz="1400" dirty="0" smtClean="0">
              <a:latin typeface="Arial" charset="0"/>
              <a:cs typeface="Arial" charset="0"/>
            </a:endParaRPr>
          </a:p>
          <a:p>
            <a:pPr marL="533400" indent="-533400" algn="just">
              <a:buFont typeface="Arial" charset="0"/>
              <a:buNone/>
              <a:defRPr/>
            </a:pPr>
            <a:r>
              <a:rPr lang="en-US" sz="1400" dirty="0" smtClean="0">
                <a:solidFill>
                  <a:schemeClr val="tx1">
                    <a:lumMod val="65000"/>
                    <a:lumOff val="35000"/>
                  </a:schemeClr>
                </a:solidFill>
                <a:latin typeface="Arial" charset="0"/>
                <a:cs typeface="Arial" charset="0"/>
              </a:rPr>
              <a:t>	These slides are provided for the ECE 250</a:t>
            </a:r>
            <a:r>
              <a:rPr lang="en-US" sz="1400" i="1" dirty="0" smtClean="0">
                <a:solidFill>
                  <a:schemeClr val="tx1">
                    <a:lumMod val="65000"/>
                    <a:lumOff val="35000"/>
                  </a:schemeClr>
                </a:solidFill>
                <a:latin typeface="Arial" charset="0"/>
                <a:cs typeface="Arial" charset="0"/>
              </a:rPr>
              <a:t> Algorithms and Data Structures</a:t>
            </a:r>
            <a:r>
              <a:rPr lang="en-US" sz="1400" dirty="0" smtClean="0">
                <a:solidFill>
                  <a:schemeClr val="tx1">
                    <a:lumMod val="65000"/>
                    <a:lumOff val="35000"/>
                  </a:schemeClr>
                </a:solidFill>
                <a:latin typeface="Arial" charset="0"/>
                <a:cs typeface="Arial" charset="0"/>
              </a:rPr>
              <a:t> course.  The material in it reflects Douglas W. Harder’s best judgment in light of the information available to him at the time of preparation.  Any reliance on these course slides by any party for any other purpose are the responsibility of such parties.  Douglas W. Harder accepts no responsibility for damages, if any, suffered by any party as a result of decisions made or actions based on these course slides for any other purpose than that for which it was intended.</a:t>
            </a:r>
          </a:p>
        </p:txBody>
      </p:sp>
    </p:spTree>
    <p:extLst>
      <p:ext uri="{BB962C8B-B14F-4D97-AF65-F5344CB8AC3E}">
        <p14:creationId xmlns:p14="http://schemas.microsoft.com/office/powerpoint/2010/main" val="90799681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a:t>Minimum spanning trees</a:t>
            </a:r>
            <a:endParaRPr lang="en-US" dirty="0"/>
          </a:p>
        </p:txBody>
      </p:sp>
      <p:sp>
        <p:nvSpPr>
          <p:cNvPr id="3" name="Content Placeholder 2"/>
          <p:cNvSpPr>
            <a:spLocks noGrp="1"/>
          </p:cNvSpPr>
          <p:nvPr>
            <p:ph idx="1"/>
          </p:nvPr>
        </p:nvSpPr>
        <p:spPr/>
        <p:txBody>
          <a:bodyPr>
            <a:normAutofit/>
          </a:bodyPr>
          <a:lstStyle/>
          <a:p>
            <a:r>
              <a:rPr lang="de-DE" dirty="0"/>
              <a:t>Many solutions exist to this minimum spanning tree problem</a:t>
            </a:r>
          </a:p>
          <a:p>
            <a:endParaRPr lang="de-DE" dirty="0"/>
          </a:p>
          <a:p>
            <a:r>
              <a:rPr lang="de-DE" dirty="0"/>
              <a:t>Two famous algorithms</a:t>
            </a:r>
          </a:p>
          <a:p>
            <a:pPr lvl="1"/>
            <a:r>
              <a:rPr lang="de-DE" sz="2400" dirty="0"/>
              <a:t>Prim’s algorithm</a:t>
            </a:r>
          </a:p>
          <a:p>
            <a:pPr lvl="1"/>
            <a:r>
              <a:rPr lang="de-DE" sz="2400" dirty="0"/>
              <a:t>Kruskal’s algorithm</a:t>
            </a:r>
          </a:p>
          <a:p>
            <a:endParaRPr lang="en-US" dirty="0"/>
          </a:p>
        </p:txBody>
      </p:sp>
      <p:sp>
        <p:nvSpPr>
          <p:cNvPr id="4" name="Slide Number Placeholder 3"/>
          <p:cNvSpPr>
            <a:spLocks noGrp="1"/>
          </p:cNvSpPr>
          <p:nvPr>
            <p:ph type="sldNum" sz="quarter" idx="10"/>
          </p:nvPr>
        </p:nvSpPr>
        <p:spPr/>
        <p:txBody>
          <a:bodyPr/>
          <a:lstStyle/>
          <a:p>
            <a:pPr>
              <a:defRPr/>
            </a:pPr>
            <a:fld id="{1F4BC561-BCEA-4F0B-95C2-8CA863EDD649}" type="slidenum">
              <a:rPr lang="de-DE" altLang="zh-CN" smtClean="0"/>
              <a:pPr>
                <a:defRPr/>
              </a:pPr>
              <a:t>8</a:t>
            </a:fld>
            <a:endParaRPr lang="de-DE" altLang="zh-CN" dirty="0"/>
          </a:p>
        </p:txBody>
      </p:sp>
    </p:spTree>
    <p:extLst>
      <p:ext uri="{BB962C8B-B14F-4D97-AF65-F5344CB8AC3E}">
        <p14:creationId xmlns:p14="http://schemas.microsoft.com/office/powerpoint/2010/main" val="134281912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Prim’s Algorithm: overview</a:t>
            </a:r>
          </a:p>
        </p:txBody>
      </p:sp>
      <p:sp>
        <p:nvSpPr>
          <p:cNvPr id="3" name="Content Placeholder 2"/>
          <p:cNvSpPr>
            <a:spLocks noGrp="1"/>
          </p:cNvSpPr>
          <p:nvPr>
            <p:ph idx="1"/>
          </p:nvPr>
        </p:nvSpPr>
        <p:spPr/>
        <p:txBody>
          <a:bodyPr>
            <a:noAutofit/>
          </a:bodyPr>
          <a:lstStyle/>
          <a:p>
            <a:r>
              <a:rPr lang="en-US" dirty="0"/>
              <a:t>Input</a:t>
            </a:r>
          </a:p>
          <a:p>
            <a:pPr lvl="1"/>
            <a:r>
              <a:rPr lang="en-US" dirty="0"/>
              <a:t>An undirected weighted graph</a:t>
            </a:r>
          </a:p>
          <a:p>
            <a:r>
              <a:rPr lang="en-US" dirty="0"/>
              <a:t>Basic idea</a:t>
            </a:r>
          </a:p>
          <a:p>
            <a:pPr lvl="1"/>
            <a:r>
              <a:rPr lang="en-GB" dirty="0"/>
              <a:t>Select unvisited vertex with minimum distance</a:t>
            </a:r>
          </a:p>
          <a:p>
            <a:pPr lvl="1"/>
            <a:r>
              <a:rPr lang="en-GB" dirty="0"/>
              <a:t>M</a:t>
            </a:r>
            <a:r>
              <a:rPr lang="en-US" dirty="0"/>
              <a:t>ark it as visited </a:t>
            </a:r>
            <a:r>
              <a:rPr lang="en-GB" dirty="0"/>
              <a:t>for each adjacent vertex, if the weight of the connecting edge is less than its current distance</a:t>
            </a:r>
          </a:p>
          <a:p>
            <a:pPr lvl="2"/>
            <a:r>
              <a:rPr lang="en-GB" dirty="0"/>
              <a:t>Update distance of the adjacent vertex</a:t>
            </a:r>
          </a:p>
          <a:p>
            <a:pPr lvl="2"/>
            <a:r>
              <a:rPr lang="en-GB" dirty="0"/>
              <a:t>Set current vertex as parent of the adjacent vertex</a:t>
            </a:r>
          </a:p>
          <a:p>
            <a:r>
              <a:rPr lang="en-US" dirty="0"/>
              <a:t>Halting point</a:t>
            </a:r>
          </a:p>
          <a:p>
            <a:pPr lvl="1"/>
            <a:r>
              <a:rPr lang="en-GB" dirty="0"/>
              <a:t>No unvisited vertices with distance </a:t>
            </a:r>
            <a:r>
              <a:rPr lang="en-GB" i="1" dirty="0"/>
              <a:t>&lt; ∞</a:t>
            </a:r>
            <a:endParaRPr lang="en-GB" dirty="0"/>
          </a:p>
          <a:p>
            <a:pPr lvl="1"/>
            <a:r>
              <a:rPr lang="en-GB" b="1" dirty="0"/>
              <a:t>Note: </a:t>
            </a:r>
            <a:r>
              <a:rPr lang="en-GB" dirty="0"/>
              <a:t>distance = </a:t>
            </a:r>
            <a:r>
              <a:rPr lang="en-US" dirty="0"/>
              <a:t>∞</a:t>
            </a:r>
            <a:r>
              <a:rPr lang="en-GB" dirty="0"/>
              <a:t> means the graph is disconnected</a:t>
            </a:r>
          </a:p>
          <a:p>
            <a:r>
              <a:rPr lang="en-US" dirty="0"/>
              <a:t>Output</a:t>
            </a:r>
          </a:p>
          <a:p>
            <a:pPr lvl="1"/>
            <a:r>
              <a:rPr lang="en-GB" dirty="0"/>
              <a:t>A forest of minimum spanning tree on all connected sub-graphs</a:t>
            </a:r>
            <a:endParaRPr lang="en-US" dirty="0"/>
          </a:p>
        </p:txBody>
      </p:sp>
      <p:sp>
        <p:nvSpPr>
          <p:cNvPr id="4" name="Slide Number Placeholder 3"/>
          <p:cNvSpPr>
            <a:spLocks noGrp="1"/>
          </p:cNvSpPr>
          <p:nvPr>
            <p:ph type="sldNum" sz="quarter" idx="10"/>
          </p:nvPr>
        </p:nvSpPr>
        <p:spPr/>
        <p:txBody>
          <a:bodyPr/>
          <a:lstStyle/>
          <a:p>
            <a:pPr>
              <a:defRPr/>
            </a:pPr>
            <a:fld id="{1F4BC561-BCEA-4F0B-95C2-8CA863EDD649}" type="slidenum">
              <a:rPr lang="de-DE" altLang="zh-CN" smtClean="0"/>
              <a:pPr>
                <a:defRPr/>
              </a:pPr>
              <a:t>9</a:t>
            </a:fld>
            <a:endParaRPr lang="de-DE" altLang="zh-CN" dirty="0"/>
          </a:p>
        </p:txBody>
      </p:sp>
    </p:spTree>
    <p:extLst>
      <p:ext uri="{BB962C8B-B14F-4D97-AF65-F5344CB8AC3E}">
        <p14:creationId xmlns:p14="http://schemas.microsoft.com/office/powerpoint/2010/main" val="278427475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16830</TotalTime>
  <Words>5173</Words>
  <Application>Microsoft Office PowerPoint</Application>
  <PresentationFormat>On-screen Show (4:3)</PresentationFormat>
  <Paragraphs>1450</Paragraphs>
  <Slides>71</Slides>
  <Notes>50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71</vt:i4>
      </vt:variant>
    </vt:vector>
  </HeadingPairs>
  <TitlesOfParts>
    <vt:vector size="80" baseType="lpstr">
      <vt:lpstr>Arial</vt:lpstr>
      <vt:lpstr>Calibri</vt:lpstr>
      <vt:lpstr>Calibri Light</vt:lpstr>
      <vt:lpstr>等线</vt:lpstr>
      <vt:lpstr>Symbol</vt:lpstr>
      <vt:lpstr>Tahoma</vt:lpstr>
      <vt:lpstr>Times New Roman</vt:lpstr>
      <vt:lpstr>Wingdings</vt:lpstr>
      <vt:lpstr>Office Theme</vt:lpstr>
      <vt:lpstr>Data Structures</vt:lpstr>
      <vt:lpstr>Spanning trees</vt:lpstr>
      <vt:lpstr>Spanning trees</vt:lpstr>
      <vt:lpstr>Spanning trees</vt:lpstr>
      <vt:lpstr>Minimum spanning trees</vt:lpstr>
      <vt:lpstr>Minimum spanning trees</vt:lpstr>
      <vt:lpstr>Minimum spanning trees</vt:lpstr>
      <vt:lpstr>Minimum spanning trees</vt:lpstr>
      <vt:lpstr>Prim’s Algorithm: overview</vt:lpstr>
      <vt:lpstr>Prim’s Algorithm: pseudocode</vt:lpstr>
      <vt:lpstr>Prim’s Algorithm: overview</vt:lpstr>
      <vt:lpstr>Prim’s Algorithm: overview</vt:lpstr>
      <vt:lpstr>Prim’s Algorithm: overview</vt:lpstr>
      <vt:lpstr>Prim’s Algorithm: overview</vt:lpstr>
      <vt:lpstr>Prim’s Algorithm: overview</vt:lpstr>
      <vt:lpstr>Prim’s Algorithm: overview</vt:lpstr>
      <vt:lpstr>Prim’s Algorithm: overview</vt:lpstr>
      <vt:lpstr>Prim’s Algorithm: overview</vt:lpstr>
      <vt:lpstr>Prim’s Algorithm: overview</vt:lpstr>
      <vt:lpstr>Prim’s Algorithm: overview</vt:lpstr>
      <vt:lpstr>PowerPoint Presentation</vt:lpstr>
      <vt:lpstr>Kruskal’s algorithm</vt:lpstr>
      <vt:lpstr>Kruskal’s Algorithm</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Analysis</vt:lpstr>
      <vt:lpstr>Analysis</vt:lpstr>
      <vt:lpstr>Analysis</vt:lpstr>
      <vt:lpstr>Analysis</vt:lpstr>
      <vt:lpstr>Analysis</vt:lpstr>
      <vt:lpstr>Analysis</vt:lpstr>
      <vt:lpstr>Analysis</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Summary</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Structures &amp; Algorithms</dc:title>
  <dc:creator>Muhammad Shahzad</dc:creator>
  <cp:lastModifiedBy>Subhan Ullah</cp:lastModifiedBy>
  <cp:revision>762</cp:revision>
  <dcterms:created xsi:type="dcterms:W3CDTF">2016-09-28T07:58:48Z</dcterms:created>
  <dcterms:modified xsi:type="dcterms:W3CDTF">2023-12-05T12:18:29Z</dcterms:modified>
</cp:coreProperties>
</file>